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30"/>
  </p:notesMasterIdLst>
  <p:sldIdLst>
    <p:sldId id="420" r:id="rId3"/>
    <p:sldId id="331" r:id="rId4"/>
    <p:sldId id="415" r:id="rId5"/>
    <p:sldId id="410" r:id="rId6"/>
    <p:sldId id="422" r:id="rId7"/>
    <p:sldId id="417" r:id="rId8"/>
    <p:sldId id="373" r:id="rId9"/>
    <p:sldId id="368" r:id="rId10"/>
    <p:sldId id="371" r:id="rId11"/>
    <p:sldId id="348" r:id="rId12"/>
    <p:sldId id="423" r:id="rId13"/>
    <p:sldId id="346" r:id="rId14"/>
    <p:sldId id="350" r:id="rId15"/>
    <p:sldId id="309" r:id="rId16"/>
    <p:sldId id="326" r:id="rId17"/>
    <p:sldId id="327" r:id="rId18"/>
    <p:sldId id="328" r:id="rId19"/>
    <p:sldId id="342" r:id="rId20"/>
    <p:sldId id="337" r:id="rId21"/>
    <p:sldId id="339" r:id="rId22"/>
    <p:sldId id="386" r:id="rId23"/>
    <p:sldId id="425" r:id="rId24"/>
    <p:sldId id="424" r:id="rId25"/>
    <p:sldId id="387" r:id="rId26"/>
    <p:sldId id="341" r:id="rId27"/>
    <p:sldId id="390" r:id="rId28"/>
    <p:sldId id="343" r:id="rId29"/>
  </p:sldIdLst>
  <p:sldSz cx="10693400" cy="7562850"/>
  <p:notesSz cx="10693400" cy="75628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50" userDrawn="1">
          <p15:clr>
            <a:srgbClr val="A4A3A4"/>
          </p15:clr>
        </p15:guide>
        <p15:guide id="2" pos="1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5732"/>
  </p:normalViewPr>
  <p:slideViewPr>
    <p:cSldViewPr>
      <p:cViewPr>
        <p:scale>
          <a:sx n="100" d="100"/>
          <a:sy n="100" d="100"/>
        </p:scale>
        <p:origin x="1144" y="-80"/>
      </p:cViewPr>
      <p:guideLst>
        <p:guide orient="horz" pos="4350"/>
        <p:guide pos="10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A3AD7105-F9F4-3B49-BDB5-95F5CC70101B}" type="datetimeFigureOut">
              <a:rPr lang="en-US" smtClean="0"/>
              <a:t>10/1/16</a:t>
            </a:fld>
            <a:endParaRPr lang="en-US"/>
          </a:p>
        </p:txBody>
      </p:sp>
      <p:sp>
        <p:nvSpPr>
          <p:cNvPr id="4" name="Slide Image Placeholder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890CF598-4284-BD4A-9C51-D002A5CEAA0A}" type="slidenum">
              <a:rPr lang="en-US" smtClean="0"/>
              <a:t>‹#›</a:t>
            </a:fld>
            <a:endParaRPr lang="en-US"/>
          </a:p>
        </p:txBody>
      </p:sp>
    </p:spTree>
    <p:extLst>
      <p:ext uri="{BB962C8B-B14F-4D97-AF65-F5344CB8AC3E}">
        <p14:creationId xmlns:p14="http://schemas.microsoft.com/office/powerpoint/2010/main" val="705293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1</a:t>
            </a:fld>
            <a:endParaRPr lang="en-US"/>
          </a:p>
        </p:txBody>
      </p:sp>
    </p:spTree>
    <p:extLst>
      <p:ext uri="{BB962C8B-B14F-4D97-AF65-F5344CB8AC3E}">
        <p14:creationId xmlns:p14="http://schemas.microsoft.com/office/powerpoint/2010/main" val="69312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2</a:t>
            </a:fld>
            <a:endParaRPr lang="en-US"/>
          </a:p>
        </p:txBody>
      </p:sp>
    </p:spTree>
    <p:extLst>
      <p:ext uri="{BB962C8B-B14F-4D97-AF65-F5344CB8AC3E}">
        <p14:creationId xmlns:p14="http://schemas.microsoft.com/office/powerpoint/2010/main" val="101684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3</a:t>
            </a:fld>
            <a:endParaRPr lang="en-US"/>
          </a:p>
        </p:txBody>
      </p:sp>
    </p:spTree>
    <p:extLst>
      <p:ext uri="{BB962C8B-B14F-4D97-AF65-F5344CB8AC3E}">
        <p14:creationId xmlns:p14="http://schemas.microsoft.com/office/powerpoint/2010/main" val="189557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4</a:t>
            </a:fld>
            <a:endParaRPr lang="en-US"/>
          </a:p>
        </p:txBody>
      </p:sp>
    </p:spTree>
    <p:extLst>
      <p:ext uri="{BB962C8B-B14F-4D97-AF65-F5344CB8AC3E}">
        <p14:creationId xmlns:p14="http://schemas.microsoft.com/office/powerpoint/2010/main" val="79276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5</a:t>
            </a:fld>
            <a:endParaRPr lang="en-US"/>
          </a:p>
        </p:txBody>
      </p:sp>
    </p:spTree>
    <p:extLst>
      <p:ext uri="{BB962C8B-B14F-4D97-AF65-F5344CB8AC3E}">
        <p14:creationId xmlns:p14="http://schemas.microsoft.com/office/powerpoint/2010/main" val="33451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6</a:t>
            </a:fld>
            <a:endParaRPr lang="en-US"/>
          </a:p>
        </p:txBody>
      </p:sp>
    </p:spTree>
    <p:extLst>
      <p:ext uri="{BB962C8B-B14F-4D97-AF65-F5344CB8AC3E}">
        <p14:creationId xmlns:p14="http://schemas.microsoft.com/office/powerpoint/2010/main" val="53295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7</a:t>
            </a:fld>
            <a:endParaRPr lang="en-US"/>
          </a:p>
        </p:txBody>
      </p:sp>
    </p:spTree>
    <p:extLst>
      <p:ext uri="{BB962C8B-B14F-4D97-AF65-F5344CB8AC3E}">
        <p14:creationId xmlns:p14="http://schemas.microsoft.com/office/powerpoint/2010/main" val="190157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CF598-4284-BD4A-9C51-D002A5CEAA0A}" type="slidenum">
              <a:rPr lang="en-US" smtClean="0"/>
              <a:t>13</a:t>
            </a:fld>
            <a:endParaRPr lang="en-US"/>
          </a:p>
        </p:txBody>
      </p:sp>
    </p:spTree>
    <p:extLst>
      <p:ext uri="{BB962C8B-B14F-4D97-AF65-F5344CB8AC3E}">
        <p14:creationId xmlns:p14="http://schemas.microsoft.com/office/powerpoint/2010/main" val="8411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Private &amp; Confidential</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9D063D6-217D-ED43-802B-AFB4FA0A2E48}" type="datetime1">
              <a:rPr lang="en-GB" smtClean="0"/>
              <a:t>01/10/2016</a:t>
            </a:fld>
            <a:endParaRPr lang="en-US"/>
          </a:p>
        </p:txBody>
      </p:sp>
      <p:sp>
        <p:nvSpPr>
          <p:cNvPr id="6" name="Holder 6"/>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600" y="403225"/>
            <a:ext cx="9223375" cy="14605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736600" y="1854200"/>
            <a:ext cx="4524375"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6600" y="2762250"/>
            <a:ext cx="4524375" cy="40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13375" y="1854200"/>
            <a:ext cx="454660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413375" y="2762250"/>
            <a:ext cx="4546600" cy="40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B57E85-2C1A-9B4C-8D8E-38B084FFBD4A}" type="datetime1">
              <a:rPr lang="en-GB" smtClean="0"/>
              <a:t>01/10/2016</a:t>
            </a:fld>
            <a:endParaRPr lang="en-US"/>
          </a:p>
        </p:txBody>
      </p:sp>
      <p:sp>
        <p:nvSpPr>
          <p:cNvPr id="8" name="Footer Placeholder 7"/>
          <p:cNvSpPr>
            <a:spLocks noGrp="1"/>
          </p:cNvSpPr>
          <p:nvPr>
            <p:ph type="ftr" sz="quarter" idx="11"/>
          </p:nvPr>
        </p:nvSpPr>
        <p:spPr/>
        <p:txBody>
          <a:bodyPr/>
          <a:lstStyle/>
          <a:p>
            <a:r>
              <a:rPr lang="en-US" smtClean="0"/>
              <a:t>Private &amp; Confidential</a:t>
            </a:r>
            <a:endParaRPr lang="en-US"/>
          </a:p>
        </p:txBody>
      </p:sp>
      <p:sp>
        <p:nvSpPr>
          <p:cNvPr id="9" name="Slide Number Placeholder 8"/>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3527918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25E1C7-EC2C-8848-9FE1-8A6F70B22A7E}" type="datetime1">
              <a:rPr lang="en-GB" smtClean="0"/>
              <a:t>01/10/2016</a:t>
            </a:fld>
            <a:endParaRPr lang="en-US"/>
          </a:p>
        </p:txBody>
      </p:sp>
      <p:sp>
        <p:nvSpPr>
          <p:cNvPr id="4" name="Footer Placeholder 3"/>
          <p:cNvSpPr>
            <a:spLocks noGrp="1"/>
          </p:cNvSpPr>
          <p:nvPr>
            <p:ph type="ftr" sz="quarter" idx="11"/>
          </p:nvPr>
        </p:nvSpPr>
        <p:spPr/>
        <p:txBody>
          <a:bodyPr/>
          <a:lstStyle/>
          <a:p>
            <a:r>
              <a:rPr lang="en-US" smtClean="0"/>
              <a:t>Private &amp; Confidential</a:t>
            </a:r>
            <a:endParaRPr lang="en-US"/>
          </a:p>
        </p:txBody>
      </p:sp>
      <p:sp>
        <p:nvSpPr>
          <p:cNvPr id="5" name="Slide Number Placeholder 4"/>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705593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E878AE-6B0D-7D47-B75C-F42905288633}" type="datetime1">
              <a:rPr lang="en-GB" smtClean="0"/>
              <a:t>01/10/2016</a:t>
            </a:fld>
            <a:endParaRPr lang="en-US"/>
          </a:p>
        </p:txBody>
      </p:sp>
      <p:sp>
        <p:nvSpPr>
          <p:cNvPr id="3" name="Footer Placeholder 2"/>
          <p:cNvSpPr>
            <a:spLocks noGrp="1"/>
          </p:cNvSpPr>
          <p:nvPr>
            <p:ph type="ftr" sz="quarter" idx="11"/>
          </p:nvPr>
        </p:nvSpPr>
        <p:spPr/>
        <p:txBody>
          <a:bodyPr/>
          <a:lstStyle/>
          <a:p>
            <a:r>
              <a:rPr lang="en-US" smtClean="0"/>
              <a:t>Private &amp; Confidential</a:t>
            </a:r>
            <a:endParaRPr lang="en-US"/>
          </a:p>
        </p:txBody>
      </p:sp>
      <p:sp>
        <p:nvSpPr>
          <p:cNvPr id="4" name="Slide Number Placeholder 3"/>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8470036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600" y="504825"/>
            <a:ext cx="3449638" cy="1763713"/>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546600" y="1089025"/>
            <a:ext cx="5413375"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6600" y="2268538"/>
            <a:ext cx="3449638" cy="42037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7A1E7-B367-304D-AB18-9CB2B5F748A7}" type="datetime1">
              <a:rPr lang="en-GB" smtClean="0"/>
              <a:t>01/10/2016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13656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600" y="504825"/>
            <a:ext cx="3449638" cy="1763713"/>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546600" y="1089025"/>
            <a:ext cx="5413375"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36600" y="2268538"/>
            <a:ext cx="3449638" cy="42037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2CC12E-485D-B942-B192-30B97C59B170}" type="datetime1">
              <a:rPr lang="en-GB" smtClean="0"/>
              <a:t>01/10/2016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324421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EB2FD1-85E0-6743-A0A2-E38AEF533FCE}" type="datetime1">
              <a:rPr lang="en-GB" smtClean="0"/>
              <a:t>01/10/2016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7796899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3338" y="403225"/>
            <a:ext cx="2305050" cy="64087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5013" y="403225"/>
            <a:ext cx="6765925" cy="6408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7AEA8B-1EEA-DA45-8FD1-1ACC2375A846}" type="datetime1">
              <a:rPr lang="en-GB" smtClean="0"/>
              <a:t>01/10/2016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3038428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459488" y="930853"/>
            <a:ext cx="9774422" cy="369332"/>
          </a:xfrm>
        </p:spPr>
        <p:txBody>
          <a:bodyPr lIns="0" tIns="0" rIns="0" bIns="0"/>
          <a:lstStyle>
            <a:lvl1pPr>
              <a:defRPr sz="2400" b="0" i="0">
                <a:solidFill>
                  <a:srgbClr val="142068"/>
                </a:solidFill>
                <a:latin typeface="Al Bayan Plain" charset="-78"/>
                <a:ea typeface="Al Bayan Plain" charset="-78"/>
                <a:cs typeface="Al Bayan Plain" charset="-78"/>
              </a:defRPr>
            </a:lvl1pPr>
          </a:lstStyle>
          <a:p>
            <a:r>
              <a:rPr lang="en-GB" dirty="0" smtClean="0"/>
              <a:t>AL Bayan Text</a:t>
            </a:r>
            <a:endParaRPr dirty="0"/>
          </a:p>
        </p:txBody>
      </p:sp>
      <p:sp>
        <p:nvSpPr>
          <p:cNvPr id="3" name="Holder 3"/>
          <p:cNvSpPr>
            <a:spLocks noGrp="1"/>
          </p:cNvSpPr>
          <p:nvPr>
            <p:ph type="body" idx="1"/>
          </p:nvPr>
        </p:nvSpPr>
        <p:spPr>
          <a:xfrm>
            <a:off x="839586" y="2035562"/>
            <a:ext cx="9014226" cy="276999"/>
          </a:xfrm>
        </p:spPr>
        <p:txBody>
          <a:bodyPr lIns="0" tIns="0" rIns="0" bIns="0"/>
          <a:lstStyle>
            <a:lvl1pPr>
              <a:defRPr b="0" i="0">
                <a:solidFill>
                  <a:schemeClr val="tx1"/>
                </a:solidFill>
                <a:latin typeface="Al Bayan Plain" charset="-78"/>
                <a:ea typeface="Al Bayan Plain" charset="-78"/>
                <a:cs typeface="Al Bayan Plain" charset="-78"/>
              </a:defRPr>
            </a:lvl1pPr>
          </a:lstStyle>
          <a:p>
            <a:endParaRPr dirty="0"/>
          </a:p>
        </p:txBody>
      </p:sp>
      <p:sp>
        <p:nvSpPr>
          <p:cNvPr id="4" name="Holder 4"/>
          <p:cNvSpPr>
            <a:spLocks noGrp="1"/>
          </p:cNvSpPr>
          <p:nvPr>
            <p:ph type="ftr" sz="quarter" idx="5"/>
          </p:nvPr>
        </p:nvSpPr>
        <p:spPr>
          <a:xfrm>
            <a:off x="0" y="7177448"/>
            <a:ext cx="2222500" cy="248421"/>
          </a:xfrm>
        </p:spPr>
        <p:txBody>
          <a:bodyPr lIns="0" tIns="0" rIns="0" bIns="0"/>
          <a:lstStyle>
            <a:lvl1pPr algn="ctr">
              <a:defRPr sz="1400">
                <a:solidFill>
                  <a:schemeClr val="tx1">
                    <a:tint val="75000"/>
                  </a:schemeClr>
                </a:solidFill>
                <a:latin typeface="Arial" charset="0"/>
                <a:ea typeface="Arial" charset="0"/>
                <a:cs typeface="Arial" charset="0"/>
              </a:defRPr>
            </a:lvl1pPr>
          </a:lstStyle>
          <a:p>
            <a:r>
              <a:rPr lang="en-US" dirty="0" smtClean="0"/>
              <a:t>Private &amp; Confidential</a:t>
            </a:r>
            <a:endParaRPr lang="en-US" dirty="0"/>
          </a:p>
        </p:txBody>
      </p:sp>
      <p:sp>
        <p:nvSpPr>
          <p:cNvPr id="6" name="Holder 6"/>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Private &amp; Confidential</a:t>
            </a:r>
            <a:endParaRPr lang="en-US"/>
          </a:p>
        </p:txBody>
      </p:sp>
      <p:sp>
        <p:nvSpPr>
          <p:cNvPr id="4" name="Date Placeholder 3"/>
          <p:cNvSpPr>
            <a:spLocks noGrp="1"/>
          </p:cNvSpPr>
          <p:nvPr>
            <p:ph type="dt" sz="half" idx="11"/>
          </p:nvPr>
        </p:nvSpPr>
        <p:spPr/>
        <p:txBody>
          <a:bodyPr/>
          <a:lstStyle/>
          <a:p>
            <a:fld id="{D2795CFB-5197-5D47-96CD-10DA693F2E88}" type="datetime1">
              <a:rPr lang="en-GB" smtClean="0"/>
              <a:t>01/10/2016</a:t>
            </a:fld>
            <a:endParaRPr lang="en-US"/>
          </a:p>
        </p:txBody>
      </p:sp>
      <p:sp>
        <p:nvSpPr>
          <p:cNvPr id="5" name="Slide Number Placeholder 4"/>
          <p:cNvSpPr>
            <a:spLocks noGrp="1"/>
          </p:cNvSpPr>
          <p:nvPr>
            <p:ph type="sldNum" sz="quarter" idx="12"/>
          </p:nvPr>
        </p:nvSpPr>
        <p:spPr/>
        <p:txBody>
          <a:bodyPr/>
          <a:lstStyle/>
          <a:p>
            <a:pPr marL="81280">
              <a:lnSpc>
                <a:spcPts val="910"/>
              </a:lnSpc>
            </a:pPr>
            <a:fld id="{81D60167-4931-47E6-BA6A-407CBD079E47}" type="slidenum">
              <a:rPr lang="uk-UA" smtClean="0"/>
              <a:t>‹#›</a:t>
            </a:fld>
            <a:endParaRPr lang="uk-UA" dirty="0"/>
          </a:p>
        </p:txBody>
      </p:sp>
    </p:spTree>
    <p:extLst>
      <p:ext uri="{BB962C8B-B14F-4D97-AF65-F5344CB8AC3E}">
        <p14:creationId xmlns:p14="http://schemas.microsoft.com/office/powerpoint/2010/main" val="710596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4206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Private &amp; Confidential</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AB9B8E6-071B-8E47-BC6E-87E6E601CCC0}" type="datetime1">
              <a:rPr lang="en-GB" smtClean="0"/>
              <a:t>01/10/2016</a:t>
            </a:fld>
            <a:endParaRPr lang="en-US"/>
          </a:p>
        </p:txBody>
      </p:sp>
      <p:sp>
        <p:nvSpPr>
          <p:cNvPr id="5" name="Holder 5"/>
          <p:cNvSpPr>
            <a:spLocks noGrp="1"/>
          </p:cNvSpPr>
          <p:nvPr>
            <p:ph type="sldNum" sz="quarter" idx="7"/>
          </p:nvPr>
        </p:nvSpPr>
        <p:spPr/>
        <p:txBody>
          <a:bodyPr lIns="0" tIns="0" rIns="0" bIns="0"/>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0250" y="1885950"/>
            <a:ext cx="9221788" cy="31448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730250" y="5060950"/>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8D7CE-C23A-8E4C-9F7D-F8C96FD9892A}" type="datetime1">
              <a:rPr lang="en-GB" smtClean="0"/>
              <a:t>01/10/2016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20885014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6675" y="1238250"/>
            <a:ext cx="8020050" cy="2632075"/>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336675" y="3971925"/>
            <a:ext cx="80200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E21870-8565-C842-98ED-42D5AF28357A}" type="datetime1">
              <a:rPr lang="en-GB" smtClean="0"/>
              <a:t>01/10/2016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13485520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ts val="3000"/>
              </a:lnSpc>
              <a:defRPr sz="2400">
                <a:latin typeface="Arial" charset="0"/>
                <a:ea typeface="Arial" charset="0"/>
                <a:cs typeface="Arial" charset="0"/>
              </a:defRPr>
            </a:lvl1pPr>
            <a:lvl2pPr>
              <a:lnSpc>
                <a:spcPts val="3000"/>
              </a:lnSpc>
              <a:defRPr>
                <a:latin typeface="Arial" charset="0"/>
                <a:ea typeface="Arial" charset="0"/>
                <a:cs typeface="Arial" charset="0"/>
              </a:defRPr>
            </a:lvl2pPr>
            <a:lvl3pPr>
              <a:lnSpc>
                <a:spcPts val="3000"/>
              </a:lnSpc>
              <a:defRPr>
                <a:latin typeface="Arial" charset="0"/>
                <a:ea typeface="Arial" charset="0"/>
                <a:cs typeface="Arial" charset="0"/>
              </a:defRPr>
            </a:lvl3pPr>
            <a:lvl4pPr>
              <a:lnSpc>
                <a:spcPts val="3000"/>
              </a:lnSpc>
              <a:defRPr>
                <a:latin typeface="Arial" charset="0"/>
                <a:ea typeface="Arial" charset="0"/>
                <a:cs typeface="Arial" charset="0"/>
              </a:defRPr>
            </a:lvl4pPr>
            <a:lvl5pPr>
              <a:lnSpc>
                <a:spcPts val="3000"/>
              </a:lnSpc>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15900" y="7113587"/>
            <a:ext cx="2708366" cy="401638"/>
          </a:xfrm>
        </p:spPr>
        <p:txBody>
          <a:bodyPr/>
          <a:lstStyle>
            <a:lvl1pPr>
              <a:defRPr sz="1400">
                <a:latin typeface="Arial" charset="0"/>
                <a:ea typeface="Arial" charset="0"/>
                <a:cs typeface="Arial" charset="0"/>
              </a:defRPr>
            </a:lvl1pPr>
          </a:lstStyle>
          <a:p>
            <a:r>
              <a:rPr lang="en-US" dirty="0" smtClean="0"/>
              <a:t>Private &amp; Confidential</a:t>
            </a:r>
            <a:endParaRPr lang="en-US" dirty="0"/>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dirty="0"/>
          </a:p>
        </p:txBody>
      </p:sp>
    </p:spTree>
    <p:extLst>
      <p:ext uri="{BB962C8B-B14F-4D97-AF65-F5344CB8AC3E}">
        <p14:creationId xmlns:p14="http://schemas.microsoft.com/office/powerpoint/2010/main" val="5710703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0250" y="1885950"/>
            <a:ext cx="9221788" cy="31448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730250" y="5060950"/>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8D7CE-C23A-8E4C-9F7D-F8C96FD9892A}" type="datetime1">
              <a:rPr lang="en-GB" smtClean="0"/>
              <a:t>01/10/2016</a:t>
            </a:fld>
            <a:endParaRPr lang="en-US"/>
          </a:p>
        </p:txBody>
      </p:sp>
      <p:sp>
        <p:nvSpPr>
          <p:cNvPr id="5" name="Footer Placeholder 4"/>
          <p:cNvSpPr>
            <a:spLocks noGrp="1"/>
          </p:cNvSpPr>
          <p:nvPr>
            <p:ph type="ftr" sz="quarter" idx="11"/>
          </p:nvPr>
        </p:nvSpPr>
        <p:spPr/>
        <p:txBody>
          <a:bodyPr/>
          <a:lstStyle/>
          <a:p>
            <a:r>
              <a:rPr lang="en-US" smtClean="0"/>
              <a:t>Private &amp; Confidential</a:t>
            </a:r>
            <a:endParaRPr lang="en-US"/>
          </a:p>
        </p:txBody>
      </p:sp>
      <p:sp>
        <p:nvSpPr>
          <p:cNvPr id="6" name="Slide Number Placeholder 5"/>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8752733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5013" y="2012950"/>
            <a:ext cx="4535487"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22900" y="2012950"/>
            <a:ext cx="4535488"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D54C50-AEC2-A442-B981-25408052065C}" type="datetime1">
              <a:rPr lang="en-GB" smtClean="0"/>
              <a:t>01/10/2016</a:t>
            </a:fld>
            <a:endParaRPr lang="en-US"/>
          </a:p>
        </p:txBody>
      </p:sp>
      <p:sp>
        <p:nvSpPr>
          <p:cNvPr id="6" name="Footer Placeholder 5"/>
          <p:cNvSpPr>
            <a:spLocks noGrp="1"/>
          </p:cNvSpPr>
          <p:nvPr>
            <p:ph type="ftr" sz="quarter" idx="11"/>
          </p:nvPr>
        </p:nvSpPr>
        <p:spPr/>
        <p:txBody>
          <a:bodyPr/>
          <a:lstStyle/>
          <a:p>
            <a:r>
              <a:rPr lang="en-US" smtClean="0"/>
              <a:t>Private &amp; Confidential</a:t>
            </a:r>
            <a:endParaRPr lang="en-US"/>
          </a:p>
        </p:txBody>
      </p:sp>
      <p:sp>
        <p:nvSpPr>
          <p:cNvPr id="7" name="Slide Number Placeholder 6"/>
          <p:cNvSpPr>
            <a:spLocks noGrp="1"/>
          </p:cNvSpPr>
          <p:nvPr>
            <p:ph type="sldNum" sz="quarter" idx="12"/>
          </p:nvPr>
        </p:nvSpPr>
        <p:spPr/>
        <p:txBody>
          <a:bodyPr/>
          <a:lstStyle/>
          <a:p>
            <a:fld id="{58F61A32-440F-4C42-B5EF-3C6B7DB8A207}" type="slidenum">
              <a:rPr lang="en-US" smtClean="0"/>
              <a:t>‹#›</a:t>
            </a:fld>
            <a:endParaRPr lang="en-US"/>
          </a:p>
        </p:txBody>
      </p:sp>
    </p:spTree>
    <p:extLst>
      <p:ext uri="{BB962C8B-B14F-4D97-AF65-F5344CB8AC3E}">
        <p14:creationId xmlns:p14="http://schemas.microsoft.com/office/powerpoint/2010/main" val="4560434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064"/>
            <a:ext cx="10680700" cy="96520"/>
          </a:xfrm>
          <a:custGeom>
            <a:avLst/>
            <a:gdLst/>
            <a:ahLst/>
            <a:cxnLst/>
            <a:rect l="l" t="t" r="r" b="b"/>
            <a:pathLst>
              <a:path w="10680700" h="96520">
                <a:moveTo>
                  <a:pt x="0" y="96520"/>
                </a:moveTo>
                <a:lnTo>
                  <a:pt x="10680700" y="96520"/>
                </a:lnTo>
                <a:lnTo>
                  <a:pt x="10680700" y="0"/>
                </a:lnTo>
                <a:lnTo>
                  <a:pt x="0" y="0"/>
                </a:lnTo>
                <a:lnTo>
                  <a:pt x="0" y="96520"/>
                </a:lnTo>
                <a:close/>
              </a:path>
            </a:pathLst>
          </a:custGeom>
          <a:solidFill>
            <a:srgbClr val="142068"/>
          </a:solidFill>
        </p:spPr>
        <p:txBody>
          <a:bodyPr wrap="square" lIns="0" tIns="0" rIns="0" bIns="0" rtlCol="0"/>
          <a:lstStyle/>
          <a:p>
            <a:endParaRPr/>
          </a:p>
        </p:txBody>
      </p:sp>
      <p:sp>
        <p:nvSpPr>
          <p:cNvPr id="17" name="bk object 17"/>
          <p:cNvSpPr/>
          <p:nvPr/>
        </p:nvSpPr>
        <p:spPr>
          <a:xfrm>
            <a:off x="0" y="7473695"/>
            <a:ext cx="10680700" cy="86995"/>
          </a:xfrm>
          <a:custGeom>
            <a:avLst/>
            <a:gdLst/>
            <a:ahLst/>
            <a:cxnLst/>
            <a:rect l="l" t="t" r="r" b="b"/>
            <a:pathLst>
              <a:path w="10680700" h="86995">
                <a:moveTo>
                  <a:pt x="10680700" y="0"/>
                </a:moveTo>
                <a:lnTo>
                  <a:pt x="0" y="0"/>
                </a:lnTo>
                <a:lnTo>
                  <a:pt x="0" y="86868"/>
                </a:lnTo>
                <a:lnTo>
                  <a:pt x="10680700" y="86868"/>
                </a:lnTo>
                <a:lnTo>
                  <a:pt x="10680700" y="0"/>
                </a:lnTo>
                <a:close/>
              </a:path>
            </a:pathLst>
          </a:custGeom>
          <a:solidFill>
            <a:srgbClr val="B3B3B3"/>
          </a:solidFill>
        </p:spPr>
        <p:txBody>
          <a:bodyPr wrap="square" lIns="0" tIns="0" rIns="0" bIns="0" rtlCol="0"/>
          <a:lstStyle/>
          <a:p>
            <a:endParaRPr/>
          </a:p>
        </p:txBody>
      </p:sp>
      <p:sp>
        <p:nvSpPr>
          <p:cNvPr id="2" name="Holder 2"/>
          <p:cNvSpPr>
            <a:spLocks noGrp="1"/>
          </p:cNvSpPr>
          <p:nvPr>
            <p:ph type="title"/>
          </p:nvPr>
        </p:nvSpPr>
        <p:spPr>
          <a:xfrm>
            <a:off x="459488" y="930853"/>
            <a:ext cx="9774422" cy="665480"/>
          </a:xfrm>
          <a:prstGeom prst="rect">
            <a:avLst/>
          </a:prstGeom>
        </p:spPr>
        <p:txBody>
          <a:bodyPr wrap="square" lIns="0" tIns="0" rIns="0" bIns="0">
            <a:spAutoFit/>
          </a:bodyPr>
          <a:lstStyle>
            <a:lvl1pPr>
              <a:defRPr sz="2400" b="0" i="0">
                <a:solidFill>
                  <a:srgbClr val="142068"/>
                </a:solidFill>
                <a:latin typeface="Arial"/>
                <a:cs typeface="Arial"/>
              </a:defRPr>
            </a:lvl1pPr>
          </a:lstStyle>
          <a:p>
            <a:endParaRPr/>
          </a:p>
        </p:txBody>
      </p:sp>
      <p:sp>
        <p:nvSpPr>
          <p:cNvPr id="3" name="Holder 3"/>
          <p:cNvSpPr>
            <a:spLocks noGrp="1"/>
          </p:cNvSpPr>
          <p:nvPr>
            <p:ph type="body" idx="1"/>
          </p:nvPr>
        </p:nvSpPr>
        <p:spPr>
          <a:xfrm>
            <a:off x="839586" y="2035562"/>
            <a:ext cx="9014226" cy="3750945"/>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r>
              <a:rPr lang="en-US" smtClean="0"/>
              <a:t>Private &amp; Confidential</a:t>
            </a:r>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DEB030BE-2ADC-A44A-A599-C711E8B0CAF7}" type="datetime1">
              <a:rPr lang="en-GB" smtClean="0"/>
              <a:t>01/10/2016</a:t>
            </a:fld>
            <a:endParaRPr lang="en-US"/>
          </a:p>
        </p:txBody>
      </p:sp>
      <p:sp>
        <p:nvSpPr>
          <p:cNvPr id="6" name="Holder 6"/>
          <p:cNvSpPr>
            <a:spLocks noGrp="1"/>
          </p:cNvSpPr>
          <p:nvPr>
            <p:ph type="sldNum" sz="quarter" idx="7"/>
          </p:nvPr>
        </p:nvSpPr>
        <p:spPr>
          <a:xfrm>
            <a:off x="10111435" y="7177448"/>
            <a:ext cx="163829" cy="127634"/>
          </a:xfrm>
          <a:prstGeom prst="rect">
            <a:avLst/>
          </a:prstGeom>
        </p:spPr>
        <p:txBody>
          <a:bodyPr wrap="square" lIns="0" tIns="0" rIns="0" bIns="0">
            <a:spAutoFit/>
          </a:bodyPr>
          <a:lstStyle>
            <a:lvl1pPr>
              <a:defRPr sz="800" b="0" i="0">
                <a:solidFill>
                  <a:srgbClr val="808080"/>
                </a:solidFill>
                <a:latin typeface="Arial"/>
                <a:cs typeface="Arial"/>
              </a:defRPr>
            </a:lvl1pPr>
          </a:lstStyle>
          <a:p>
            <a:pPr marL="81280">
              <a:lnSpc>
                <a:spcPts val="91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4" r:id="rId4"/>
    <p:sldLayoutId id="2147483679" r:id="rId5"/>
  </p:sldLayoutIdLst>
  <p:timing>
    <p:tnLst>
      <p:par>
        <p:cTn id="1" dur="indefinite" restart="never" nodeType="tmRoot"/>
      </p:par>
    </p:tnLst>
  </p:timing>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13" y="403225"/>
            <a:ext cx="9223375" cy="1460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35013" y="2012950"/>
            <a:ext cx="9223375" cy="479901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4" name="Date Placeholder 3"/>
          <p:cNvSpPr>
            <a:spLocks noGrp="1"/>
          </p:cNvSpPr>
          <p:nvPr>
            <p:ph type="dt" sz="half" idx="2"/>
          </p:nvPr>
        </p:nvSpPr>
        <p:spPr>
          <a:xfrm>
            <a:off x="735013" y="7010400"/>
            <a:ext cx="2406650"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2FD323D2-29F9-4547-8E8E-AB578095DD45}" type="datetime1">
              <a:rPr lang="en-GB" smtClean="0"/>
              <a:t>01/10/2016</a:t>
            </a:fld>
            <a:endParaRPr lang="en-US"/>
          </a:p>
        </p:txBody>
      </p:sp>
      <p:sp>
        <p:nvSpPr>
          <p:cNvPr id="5" name="Footer Placeholder 4"/>
          <p:cNvSpPr>
            <a:spLocks noGrp="1"/>
          </p:cNvSpPr>
          <p:nvPr>
            <p:ph type="ftr" sz="quarter" idx="3"/>
          </p:nvPr>
        </p:nvSpPr>
        <p:spPr>
          <a:xfrm>
            <a:off x="3541713" y="7010400"/>
            <a:ext cx="3609975"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Private &amp; Confidential</a:t>
            </a:r>
            <a:endParaRPr lang="en-US"/>
          </a:p>
        </p:txBody>
      </p:sp>
      <p:sp>
        <p:nvSpPr>
          <p:cNvPr id="6" name="Slide Number Placeholder 5"/>
          <p:cNvSpPr>
            <a:spLocks noGrp="1"/>
          </p:cNvSpPr>
          <p:nvPr>
            <p:ph type="sldNum" sz="quarter" idx="4"/>
          </p:nvPr>
        </p:nvSpPr>
        <p:spPr>
          <a:xfrm>
            <a:off x="7551738" y="7010400"/>
            <a:ext cx="2406650"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58F61A32-440F-4C42-B5EF-3C6B7DB8A207}" type="slidenum">
              <a:rPr lang="en-US" smtClean="0"/>
              <a:t>‹#›</a:t>
            </a:fld>
            <a:endParaRPr lang="en-US"/>
          </a:p>
        </p:txBody>
      </p:sp>
    </p:spTree>
    <p:extLst>
      <p:ext uri="{BB962C8B-B14F-4D97-AF65-F5344CB8AC3E}">
        <p14:creationId xmlns:p14="http://schemas.microsoft.com/office/powerpoint/2010/main" val="83111692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Al Bayan Plain" charset="-78"/>
          <a:ea typeface="Al Bayan Plain" charset="-78"/>
          <a:cs typeface="Al Bayan Plain" charset="-78"/>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l Bayan Plain" charset="-78"/>
          <a:ea typeface="Al Bayan Plain" charset="-78"/>
          <a:cs typeface="Al Bayan Plain" charset="-78"/>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9.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4.tiff"/><Relationship Id="rId5" Type="http://schemas.openxmlformats.org/officeDocument/2006/relationships/image" Target="../media/image3.tiff"/><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5"/>
          </p:nvPr>
        </p:nvSpPr>
        <p:spPr/>
        <p:txBody>
          <a:bodyPr/>
          <a:lstStyle/>
          <a:p>
            <a:r>
              <a:rPr lang="en-US" smtClean="0"/>
              <a:t>Private &amp; Confidential</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953541"/>
            <a:ext cx="3652723" cy="2742284"/>
          </a:xfrm>
          <a:prstGeom prst="rect">
            <a:avLst/>
          </a:prstGeom>
        </p:spPr>
      </p:pic>
      <p:pic>
        <p:nvPicPr>
          <p:cNvPr id="12" name="Picture 11"/>
          <p:cNvPicPr>
            <a:picLocks noChangeAspect="1"/>
          </p:cNvPicPr>
          <p:nvPr/>
        </p:nvPicPr>
        <p:blipFill>
          <a:blip r:embed="rId4"/>
          <a:stretch>
            <a:fillRect/>
          </a:stretch>
        </p:blipFill>
        <p:spPr>
          <a:xfrm>
            <a:off x="2811258" y="4311651"/>
            <a:ext cx="3449842" cy="2365374"/>
          </a:xfrm>
          <a:prstGeom prst="rect">
            <a:avLst/>
          </a:prstGeom>
        </p:spPr>
      </p:pic>
      <p:pic>
        <p:nvPicPr>
          <p:cNvPr id="13" name="Picture 12"/>
          <p:cNvPicPr>
            <a:picLocks noChangeAspect="1"/>
          </p:cNvPicPr>
          <p:nvPr/>
        </p:nvPicPr>
        <p:blipFill>
          <a:blip r:embed="rId5"/>
          <a:stretch>
            <a:fillRect/>
          </a:stretch>
        </p:blipFill>
        <p:spPr>
          <a:xfrm>
            <a:off x="5457516" y="3916458"/>
            <a:ext cx="803584" cy="420000"/>
          </a:xfrm>
          <a:prstGeom prst="rect">
            <a:avLst/>
          </a:prstGeom>
        </p:spPr>
      </p:pic>
      <p:sp>
        <p:nvSpPr>
          <p:cNvPr id="2" name="TextBox 1"/>
          <p:cNvSpPr txBox="1"/>
          <p:nvPr/>
        </p:nvSpPr>
        <p:spPr>
          <a:xfrm>
            <a:off x="927100" y="837959"/>
            <a:ext cx="8763000" cy="707886"/>
          </a:xfrm>
          <a:prstGeom prst="rect">
            <a:avLst/>
          </a:prstGeom>
          <a:noFill/>
        </p:spPr>
        <p:txBody>
          <a:bodyPr wrap="square" rtlCol="0">
            <a:spAutoFit/>
          </a:bodyPr>
          <a:lstStyle/>
          <a:p>
            <a:pPr algn="ctr"/>
            <a:r>
              <a:rPr lang="en-US" sz="4000" dirty="0" smtClean="0">
                <a:solidFill>
                  <a:schemeClr val="bg1"/>
                </a:solidFill>
              </a:rPr>
              <a:t>Holmes Investment Properties </a:t>
            </a:r>
            <a:endParaRPr lang="en-US" sz="4000" dirty="0">
              <a:solidFill>
                <a:schemeClr val="bg1"/>
              </a:solidFill>
            </a:endParaRPr>
          </a:p>
        </p:txBody>
      </p:sp>
      <p:sp>
        <p:nvSpPr>
          <p:cNvPr id="3" name="Rectangle 2"/>
          <p:cNvSpPr/>
          <p:nvPr/>
        </p:nvSpPr>
        <p:spPr>
          <a:xfrm>
            <a:off x="546100" y="581025"/>
            <a:ext cx="9698242"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Holmes Investment Properties</a:t>
            </a:r>
            <a:endParaRPr lang="en-US" sz="4000" dirty="0"/>
          </a:p>
        </p:txBody>
      </p:sp>
      <p:sp>
        <p:nvSpPr>
          <p:cNvPr id="14" name="Rectangle 13"/>
          <p:cNvSpPr/>
          <p:nvPr/>
        </p:nvSpPr>
        <p:spPr>
          <a:xfrm>
            <a:off x="4356100" y="1953541"/>
            <a:ext cx="5888242" cy="1291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Property Company to </a:t>
            </a:r>
          </a:p>
          <a:p>
            <a:pPr algn="ctr"/>
            <a:r>
              <a:rPr lang="en-US" sz="2800" dirty="0" smtClean="0"/>
              <a:t>David Lloyd Adventure Parks</a:t>
            </a:r>
            <a:endParaRPr lang="en-US" sz="2800" dirty="0"/>
          </a:p>
        </p:txBody>
      </p:sp>
      <p:sp>
        <p:nvSpPr>
          <p:cNvPr id="15" name="object 2"/>
          <p:cNvSpPr/>
          <p:nvPr/>
        </p:nvSpPr>
        <p:spPr>
          <a:xfrm flipV="1">
            <a:off x="165100" y="1724025"/>
            <a:ext cx="103860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16" name="object 2"/>
          <p:cNvSpPr/>
          <p:nvPr/>
        </p:nvSpPr>
        <p:spPr>
          <a:xfrm flipV="1">
            <a:off x="165100" y="6905625"/>
            <a:ext cx="103987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7" name="Oval 6"/>
          <p:cNvSpPr/>
          <p:nvPr/>
        </p:nvSpPr>
        <p:spPr>
          <a:xfrm>
            <a:off x="7057644" y="3977832"/>
            <a:ext cx="2784856" cy="2699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An Opportunity</a:t>
            </a:r>
          </a:p>
          <a:p>
            <a:pPr algn="ctr"/>
            <a:r>
              <a:rPr lang="en-US" sz="2800" dirty="0" smtClean="0"/>
              <a:t>To Invest</a:t>
            </a:r>
            <a:endParaRPr lang="en-US" sz="2800" dirty="0"/>
          </a:p>
        </p:txBody>
      </p:sp>
    </p:spTree>
    <p:extLst>
      <p:ext uri="{BB962C8B-B14F-4D97-AF65-F5344CB8AC3E}">
        <p14:creationId xmlns:p14="http://schemas.microsoft.com/office/powerpoint/2010/main" val="86808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74700" y="2035562"/>
            <a:ext cx="7467600" cy="3041263"/>
          </a:xfrm>
        </p:spPr>
        <p:txBody>
          <a:bodyPr>
            <a:normAutofit fontScale="25000" lnSpcReduction="20000"/>
          </a:bodyPr>
          <a:lstStyle/>
          <a:p>
            <a:pPr marL="355600" indent="-355600">
              <a:lnSpc>
                <a:spcPts val="4000"/>
              </a:lnSpc>
              <a:buFont typeface="Arial" charset="0"/>
              <a:buChar char="•"/>
            </a:pPr>
            <a:r>
              <a:rPr lang="en-GB" sz="8400" dirty="0" smtClean="0">
                <a:latin typeface="Arial" charset="0"/>
                <a:ea typeface="Arial" charset="0"/>
                <a:cs typeface="Arial" charset="0"/>
              </a:rPr>
              <a:t>To expand David Lloyd Adventure Parks needs fast action to </a:t>
            </a:r>
            <a:r>
              <a:rPr lang="en-GB" sz="8400" dirty="0">
                <a:latin typeface="Arial" charset="0"/>
                <a:ea typeface="Arial" charset="0"/>
                <a:cs typeface="Arial" charset="0"/>
              </a:rPr>
              <a:t>ensure market </a:t>
            </a:r>
            <a:r>
              <a:rPr lang="en-GB" sz="8400" dirty="0" smtClean="0">
                <a:latin typeface="Arial" charset="0"/>
                <a:ea typeface="Arial" charset="0"/>
                <a:cs typeface="Arial" charset="0"/>
              </a:rPr>
              <a:t>leadership</a:t>
            </a:r>
          </a:p>
          <a:p>
            <a:pPr marL="355600" indent="-355600">
              <a:lnSpc>
                <a:spcPts val="4000"/>
              </a:lnSpc>
              <a:buFont typeface="Arial" charset="0"/>
              <a:buChar char="•"/>
            </a:pPr>
            <a:r>
              <a:rPr lang="en-GB" sz="8400" dirty="0">
                <a:latin typeface="Arial" charset="0"/>
                <a:ea typeface="Arial" charset="0"/>
                <a:cs typeface="Arial" charset="0"/>
              </a:rPr>
              <a:t>S</a:t>
            </a:r>
            <a:r>
              <a:rPr lang="en-GB" sz="8400" dirty="0" smtClean="0">
                <a:latin typeface="Arial" charset="0"/>
                <a:ea typeface="Arial" charset="0"/>
                <a:cs typeface="Arial" charset="0"/>
              </a:rPr>
              <a:t>trong </a:t>
            </a:r>
            <a:r>
              <a:rPr lang="en-GB" sz="8400" dirty="0">
                <a:latin typeface="Arial" charset="0"/>
                <a:ea typeface="Arial" charset="0"/>
                <a:cs typeface="Arial" charset="0"/>
              </a:rPr>
              <a:t>economic development </a:t>
            </a:r>
            <a:r>
              <a:rPr lang="en-GB" sz="8400" dirty="0" smtClean="0">
                <a:latin typeface="Arial" charset="0"/>
                <a:ea typeface="Arial" charset="0"/>
                <a:cs typeface="Arial" charset="0"/>
              </a:rPr>
              <a:t>and growing </a:t>
            </a:r>
            <a:r>
              <a:rPr lang="en-GB" sz="8400" dirty="0">
                <a:latin typeface="Arial" charset="0"/>
                <a:ea typeface="Arial" charset="0"/>
                <a:cs typeface="Arial" charset="0"/>
              </a:rPr>
              <a:t>population </a:t>
            </a:r>
            <a:r>
              <a:rPr lang="en-GB" sz="8400" dirty="0" smtClean="0">
                <a:latin typeface="Arial" charset="0"/>
                <a:ea typeface="Arial" charset="0"/>
                <a:cs typeface="Arial" charset="0"/>
              </a:rPr>
              <a:t>in UK</a:t>
            </a:r>
            <a:r>
              <a:rPr lang="en-GB" sz="8400" dirty="0">
                <a:latin typeface="Arial" charset="0"/>
                <a:ea typeface="Arial" charset="0"/>
                <a:cs typeface="Arial" charset="0"/>
              </a:rPr>
              <a:t> </a:t>
            </a:r>
            <a:r>
              <a:rPr lang="en-GB" sz="8400" dirty="0" smtClean="0">
                <a:latin typeface="Arial" charset="0"/>
                <a:ea typeface="Arial" charset="0"/>
                <a:cs typeface="Arial" charset="0"/>
              </a:rPr>
              <a:t>has driven up cost of securing sites</a:t>
            </a:r>
          </a:p>
          <a:p>
            <a:pPr marL="355600" indent="-355600">
              <a:lnSpc>
                <a:spcPts val="4000"/>
              </a:lnSpc>
              <a:buFont typeface="Arial" charset="0"/>
              <a:buChar char="•"/>
            </a:pPr>
            <a:r>
              <a:rPr lang="en-GB" sz="8400" dirty="0" smtClean="0">
                <a:latin typeface="Arial" charset="0"/>
                <a:ea typeface="Arial" charset="0"/>
                <a:cs typeface="Arial" charset="0"/>
              </a:rPr>
              <a:t>Therefore, a </a:t>
            </a:r>
            <a:r>
              <a:rPr lang="en-GB" sz="8400" dirty="0" err="1" smtClean="0">
                <a:latin typeface="Arial" charset="0"/>
                <a:ea typeface="Arial" charset="0"/>
                <a:cs typeface="Arial" charset="0"/>
              </a:rPr>
              <a:t>PropCo</a:t>
            </a:r>
            <a:r>
              <a:rPr lang="en-GB" sz="8400" dirty="0" smtClean="0">
                <a:latin typeface="Arial" charset="0"/>
                <a:ea typeface="Arial" charset="0"/>
                <a:cs typeface="Arial" charset="0"/>
              </a:rPr>
              <a:t> (HIP) is needed to support the </a:t>
            </a:r>
            <a:r>
              <a:rPr lang="en-GB" sz="8400" dirty="0" err="1" smtClean="0">
                <a:latin typeface="Arial" charset="0"/>
                <a:ea typeface="Arial" charset="0"/>
                <a:cs typeface="Arial" charset="0"/>
              </a:rPr>
              <a:t>OpCo</a:t>
            </a:r>
            <a:r>
              <a:rPr lang="en-GB" sz="8400" dirty="0" smtClean="0">
                <a:latin typeface="Arial" charset="0"/>
                <a:ea typeface="Arial" charset="0"/>
                <a:cs typeface="Arial" charset="0"/>
              </a:rPr>
              <a:t> (MegaJump Adventure Parks)</a:t>
            </a:r>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a:solidFill>
                    <a:schemeClr val="bg1"/>
                  </a:solidFill>
                </a:rPr>
                <a:t>R</a:t>
              </a:r>
              <a:r>
                <a:rPr lang="en-US" sz="2400" dirty="0" smtClean="0">
                  <a:solidFill>
                    <a:schemeClr val="bg1"/>
                  </a:solidFill>
                </a:rPr>
                <a:t>oll out Adventure Park sites across the UK </a:t>
              </a:r>
              <a:endParaRPr lang="en-US" sz="2400" dirty="0">
                <a:solidFill>
                  <a:schemeClr val="bg1"/>
                </a:solidFill>
              </a:endParaRPr>
            </a:p>
          </p:txBody>
        </p:sp>
      </p:grpSp>
      <p:grpSp>
        <p:nvGrpSpPr>
          <p:cNvPr id="19" name="Group 18"/>
          <p:cNvGrpSpPr/>
          <p:nvPr/>
        </p:nvGrpSpPr>
        <p:grpSpPr>
          <a:xfrm>
            <a:off x="4584700" y="5915025"/>
            <a:ext cx="59436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551573"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Cross shareholding between </a:t>
              </a:r>
              <a:r>
                <a:rPr lang="en-US" sz="2400" dirty="0" err="1" smtClean="0">
                  <a:solidFill>
                    <a:schemeClr val="bg1"/>
                  </a:solidFill>
                  <a:latin typeface="Al Bayan Plain" charset="-78"/>
                  <a:ea typeface="Al Bayan Plain" charset="-78"/>
                  <a:cs typeface="Al Bayan Plain" charset="-78"/>
                </a:rPr>
                <a:t>PropCo</a:t>
              </a:r>
              <a:r>
                <a:rPr lang="en-US" sz="2400" dirty="0" smtClean="0">
                  <a:solidFill>
                    <a:schemeClr val="bg1"/>
                  </a:solidFill>
                  <a:latin typeface="Al Bayan Plain" charset="-78"/>
                  <a:ea typeface="Al Bayan Plain" charset="-78"/>
                  <a:cs typeface="Al Bayan Plain" charset="-78"/>
                </a:rPr>
                <a:t> &amp; </a:t>
              </a:r>
              <a:r>
                <a:rPr lang="en-US" sz="2400" dirty="0" err="1" smtClean="0">
                  <a:solidFill>
                    <a:schemeClr val="bg1"/>
                  </a:solidFill>
                  <a:latin typeface="Al Bayan Plain" charset="-78"/>
                  <a:ea typeface="Al Bayan Plain" charset="-78"/>
                  <a:cs typeface="Al Bayan Plain" charset="-78"/>
                </a:rPr>
                <a:t>OpCo</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000604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Adventure Parks targeted cities – 35 to date </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9" name="Picture 8"/>
          <p:cNvPicPr>
            <a:picLocks noChangeAspect="1"/>
          </p:cNvPicPr>
          <p:nvPr/>
        </p:nvPicPr>
        <p:blipFill>
          <a:blip r:embed="rId3"/>
          <a:stretch>
            <a:fillRect/>
          </a:stretch>
        </p:blipFill>
        <p:spPr>
          <a:xfrm>
            <a:off x="808706" y="1815455"/>
            <a:ext cx="4337050" cy="4487213"/>
          </a:xfrm>
          <a:prstGeom prst="rect">
            <a:avLst/>
          </a:prstGeom>
        </p:spPr>
      </p:pic>
      <p:sp>
        <p:nvSpPr>
          <p:cNvPr id="6" name="TextBox 5"/>
          <p:cNvSpPr txBox="1"/>
          <p:nvPr/>
        </p:nvSpPr>
        <p:spPr>
          <a:xfrm>
            <a:off x="1943664" y="6413909"/>
            <a:ext cx="2234072" cy="400110"/>
          </a:xfrm>
          <a:prstGeom prst="rect">
            <a:avLst/>
          </a:prstGeom>
          <a:noFill/>
        </p:spPr>
        <p:txBody>
          <a:bodyPr wrap="square" rtlCol="0">
            <a:spAutoFit/>
          </a:bodyPr>
          <a:lstStyle/>
          <a:p>
            <a:r>
              <a:rPr lang="en-US" sz="2000" b="1" dirty="0" smtClean="0">
                <a:latin typeface="Arial" charset="0"/>
                <a:ea typeface="Arial" charset="0"/>
                <a:cs typeface="Arial" charset="0"/>
              </a:rPr>
              <a:t>Planned targets</a:t>
            </a:r>
            <a:endParaRPr lang="en-US" sz="2000" b="1" dirty="0">
              <a:latin typeface="Arial" charset="0"/>
              <a:ea typeface="Arial" charset="0"/>
              <a:cs typeface="Arial" charset="0"/>
            </a:endParaRPr>
          </a:p>
        </p:txBody>
      </p:sp>
      <p:sp>
        <p:nvSpPr>
          <p:cNvPr id="7" name="TextBox 6"/>
          <p:cNvSpPr txBox="1"/>
          <p:nvPr/>
        </p:nvSpPr>
        <p:spPr>
          <a:xfrm>
            <a:off x="5575300" y="1911408"/>
            <a:ext cx="3886200" cy="5355312"/>
          </a:xfrm>
          <a:prstGeom prst="rect">
            <a:avLst/>
          </a:prstGeom>
          <a:noFill/>
        </p:spPr>
        <p:txBody>
          <a:bodyPr wrap="square" rtlCol="0">
            <a:spAutoFit/>
          </a:bodyPr>
          <a:lstStyle/>
          <a:p>
            <a:r>
              <a:rPr lang="en-US" dirty="0" smtClean="0"/>
              <a:t>Bath				</a:t>
            </a:r>
            <a:r>
              <a:rPr lang="en-US" dirty="0"/>
              <a:t>Leeds</a:t>
            </a:r>
          </a:p>
          <a:p>
            <a:r>
              <a:rPr lang="en-US" dirty="0" smtClean="0"/>
              <a:t>Bedford			Maidenhead</a:t>
            </a:r>
          </a:p>
          <a:p>
            <a:r>
              <a:rPr lang="en-US" dirty="0" smtClean="0"/>
              <a:t>Borehamwood		</a:t>
            </a:r>
            <a:r>
              <a:rPr lang="en-US" dirty="0" err="1" smtClean="0"/>
              <a:t>Middlesborough</a:t>
            </a:r>
            <a:endParaRPr lang="en-US" dirty="0" smtClean="0"/>
          </a:p>
          <a:p>
            <a:r>
              <a:rPr lang="en-US" dirty="0" smtClean="0"/>
              <a:t>Bournemouth		New Malden</a:t>
            </a:r>
          </a:p>
          <a:p>
            <a:r>
              <a:rPr lang="en-US" dirty="0" smtClean="0"/>
              <a:t>Bradford			</a:t>
            </a:r>
            <a:r>
              <a:rPr lang="en-US" dirty="0" err="1" smtClean="0"/>
              <a:t>Newquay</a:t>
            </a:r>
            <a:endParaRPr lang="en-US" dirty="0" smtClean="0"/>
          </a:p>
          <a:p>
            <a:r>
              <a:rPr lang="en-US" dirty="0" smtClean="0"/>
              <a:t>Braintree			</a:t>
            </a:r>
            <a:r>
              <a:rPr lang="en-US" dirty="0" err="1" smtClean="0"/>
              <a:t>Orpington</a:t>
            </a:r>
            <a:endParaRPr lang="en-US" dirty="0" smtClean="0"/>
          </a:p>
          <a:p>
            <a:r>
              <a:rPr lang="en-US" dirty="0" smtClean="0"/>
              <a:t>Brighton			Oxford</a:t>
            </a:r>
          </a:p>
          <a:p>
            <a:r>
              <a:rPr lang="en-US" dirty="0" smtClean="0"/>
              <a:t>Cambridge		Reading</a:t>
            </a:r>
          </a:p>
          <a:p>
            <a:r>
              <a:rPr lang="en-US" dirty="0" smtClean="0"/>
              <a:t>Canterbury		</a:t>
            </a:r>
            <a:r>
              <a:rPr lang="en-US" dirty="0" err="1" smtClean="0"/>
              <a:t>Swindon</a:t>
            </a:r>
            <a:endParaRPr lang="en-US" dirty="0" smtClean="0"/>
          </a:p>
          <a:p>
            <a:r>
              <a:rPr lang="en-US" dirty="0" err="1" smtClean="0"/>
              <a:t>Chigwell</a:t>
            </a:r>
            <a:r>
              <a:rPr lang="en-US" dirty="0" smtClean="0"/>
              <a:t>			</a:t>
            </a:r>
            <a:r>
              <a:rPr lang="en-US" dirty="0" err="1" smtClean="0"/>
              <a:t>Tonbridge</a:t>
            </a:r>
            <a:endParaRPr lang="en-US" dirty="0" smtClean="0"/>
          </a:p>
          <a:p>
            <a:r>
              <a:rPr lang="en-US" dirty="0" smtClean="0"/>
              <a:t>Crawley			Sunderland</a:t>
            </a:r>
          </a:p>
          <a:p>
            <a:r>
              <a:rPr lang="en-US" dirty="0" smtClean="0"/>
              <a:t>Croydon			Uxbridge</a:t>
            </a:r>
          </a:p>
          <a:p>
            <a:r>
              <a:rPr lang="en-US" dirty="0" smtClean="0"/>
              <a:t>Durham			Watford</a:t>
            </a:r>
          </a:p>
          <a:p>
            <a:r>
              <a:rPr lang="en-US" dirty="0" smtClean="0"/>
              <a:t>Exeter			</a:t>
            </a:r>
            <a:r>
              <a:rPr lang="en-US" dirty="0" err="1" smtClean="0"/>
              <a:t>Weybridge</a:t>
            </a:r>
            <a:endParaRPr lang="en-US" dirty="0" smtClean="0"/>
          </a:p>
          <a:p>
            <a:r>
              <a:rPr lang="en-US" dirty="0" smtClean="0"/>
              <a:t>Harlow			Winchester</a:t>
            </a:r>
          </a:p>
          <a:p>
            <a:r>
              <a:rPr lang="en-US" dirty="0" err="1" smtClean="0"/>
              <a:t>Ilford</a:t>
            </a:r>
            <a:r>
              <a:rPr lang="en-US" dirty="0" smtClean="0"/>
              <a:t>			Windsor</a:t>
            </a:r>
          </a:p>
          <a:p>
            <a:r>
              <a:rPr lang="en-US" dirty="0" smtClean="0"/>
              <a:t>Leatherhead		Worcester</a:t>
            </a:r>
          </a:p>
          <a:p>
            <a:r>
              <a:rPr lang="en-US" dirty="0" smtClean="0"/>
              <a:t>				York</a:t>
            </a:r>
          </a:p>
          <a:p>
            <a:r>
              <a:rPr lang="en-US" dirty="0"/>
              <a:t>	</a:t>
            </a:r>
          </a:p>
        </p:txBody>
      </p:sp>
    </p:spTree>
    <p:extLst>
      <p:ext uri="{BB962C8B-B14F-4D97-AF65-F5344CB8AC3E}">
        <p14:creationId xmlns:p14="http://schemas.microsoft.com/office/powerpoint/2010/main" val="527658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7" name="Content Placeholder 6"/>
          <p:cNvSpPr>
            <a:spLocks noGrp="1"/>
          </p:cNvSpPr>
          <p:nvPr>
            <p:ph idx="1"/>
          </p:nvPr>
        </p:nvSpPr>
        <p:spPr>
          <a:xfrm>
            <a:off x="698500" y="1876425"/>
            <a:ext cx="9541764" cy="3418885"/>
          </a:xfrm>
        </p:spPr>
        <p:txBody>
          <a:bodyPr/>
          <a:lstStyle/>
          <a:p>
            <a:pPr marL="342900" indent="-342900">
              <a:lnSpc>
                <a:spcPts val="3500"/>
              </a:lnSpc>
              <a:buFont typeface="Arial" charset="0"/>
              <a:buChar char="•"/>
            </a:pPr>
            <a:r>
              <a:rPr lang="en-US" sz="2100" dirty="0" smtClean="0">
                <a:latin typeface="Arial" charset="0"/>
                <a:ea typeface="Arial" charset="0"/>
                <a:cs typeface="Arial" charset="0"/>
              </a:rPr>
              <a:t>David Lloyd - non-exec Chairman of HIP</a:t>
            </a:r>
          </a:p>
          <a:p>
            <a:pPr marL="342900" indent="-342900">
              <a:lnSpc>
                <a:spcPts val="3500"/>
              </a:lnSpc>
              <a:buFont typeface="Arial" charset="0"/>
              <a:buChar char="•"/>
            </a:pPr>
            <a:r>
              <a:rPr lang="en-US" sz="2100" dirty="0" smtClean="0">
                <a:latin typeface="Arial" charset="0"/>
                <a:ea typeface="Arial" charset="0"/>
                <a:cs typeface="Arial" charset="0"/>
              </a:rPr>
              <a:t>HIP </a:t>
            </a:r>
            <a:r>
              <a:rPr lang="en-US" sz="2100" dirty="0" err="1" smtClean="0">
                <a:latin typeface="Arial" charset="0"/>
                <a:ea typeface="Arial" charset="0"/>
                <a:cs typeface="Arial" charset="0"/>
              </a:rPr>
              <a:t>PropCo</a:t>
            </a:r>
            <a:r>
              <a:rPr lang="en-US" sz="2100" dirty="0" smtClean="0">
                <a:latin typeface="Arial" charset="0"/>
                <a:ea typeface="Arial" charset="0"/>
                <a:cs typeface="Arial" charset="0"/>
              </a:rPr>
              <a:t> to have 15% share in Adventure Park MegaJump </a:t>
            </a:r>
            <a:r>
              <a:rPr lang="en-US" sz="2100" dirty="0" err="1" smtClean="0">
                <a:latin typeface="Arial" charset="0"/>
                <a:ea typeface="Arial" charset="0"/>
                <a:cs typeface="Arial" charset="0"/>
              </a:rPr>
              <a:t>OpCo</a:t>
            </a:r>
            <a:endParaRPr lang="en-US" sz="2100" dirty="0" smtClean="0">
              <a:latin typeface="Arial" charset="0"/>
              <a:ea typeface="Arial" charset="0"/>
              <a:cs typeface="Arial" charset="0"/>
            </a:endParaRPr>
          </a:p>
          <a:p>
            <a:pPr marL="342900" indent="-342900">
              <a:lnSpc>
                <a:spcPts val="3500"/>
              </a:lnSpc>
              <a:buFont typeface="Arial" charset="0"/>
              <a:buChar char="•"/>
            </a:pPr>
            <a:r>
              <a:rPr lang="en-US" sz="2100" dirty="0" smtClean="0">
                <a:latin typeface="Arial" charset="0"/>
                <a:ea typeface="Arial" charset="0"/>
                <a:cs typeface="Arial" charset="0"/>
              </a:rPr>
              <a:t>Contract with </a:t>
            </a:r>
            <a:r>
              <a:rPr lang="en-US" sz="2100" dirty="0" err="1" smtClean="0">
                <a:latin typeface="Arial" charset="0"/>
                <a:ea typeface="Arial" charset="0"/>
                <a:cs typeface="Arial" charset="0"/>
              </a:rPr>
              <a:t>OpCo</a:t>
            </a:r>
            <a:r>
              <a:rPr lang="en-US" sz="2100" dirty="0">
                <a:latin typeface="Arial" charset="0"/>
                <a:ea typeface="Arial" charset="0"/>
                <a:cs typeface="Arial" charset="0"/>
              </a:rPr>
              <a:t> </a:t>
            </a:r>
            <a:r>
              <a:rPr lang="en-US" sz="2100" dirty="0" smtClean="0">
                <a:latin typeface="Arial" charset="0"/>
                <a:ea typeface="Arial" charset="0"/>
                <a:cs typeface="Arial" charset="0"/>
              </a:rPr>
              <a:t>to fund at least 12 sites, 30-year minimum deal</a:t>
            </a:r>
          </a:p>
          <a:p>
            <a:pPr marL="342900" indent="-342900">
              <a:lnSpc>
                <a:spcPts val="3500"/>
              </a:lnSpc>
              <a:buFont typeface="Arial" charset="0"/>
              <a:buChar char="•"/>
            </a:pPr>
            <a:r>
              <a:rPr lang="en-GB" sz="2100" dirty="0" smtClean="0">
                <a:latin typeface="Arial" charset="0"/>
                <a:ea typeface="Arial" charset="0"/>
                <a:cs typeface="Arial" charset="0"/>
              </a:rPr>
              <a:t>Long contractual </a:t>
            </a:r>
            <a:r>
              <a:rPr lang="en-GB" sz="2100" dirty="0">
                <a:latin typeface="Arial" charset="0"/>
                <a:ea typeface="Arial" charset="0"/>
                <a:cs typeface="Arial" charset="0"/>
              </a:rPr>
              <a:t>rent of 8% per annum </a:t>
            </a:r>
            <a:r>
              <a:rPr lang="en-GB" sz="2100" dirty="0" smtClean="0">
                <a:latin typeface="Arial" charset="0"/>
                <a:ea typeface="Arial" charset="0"/>
                <a:cs typeface="Arial" charset="0"/>
              </a:rPr>
              <a:t>per site with break clauses each decade with upwards only rent reviews</a:t>
            </a:r>
          </a:p>
          <a:p>
            <a:pPr marL="342900" indent="-342900">
              <a:lnSpc>
                <a:spcPts val="3500"/>
              </a:lnSpc>
              <a:buFont typeface="Arial" charset="0"/>
              <a:buChar char="•"/>
            </a:pPr>
            <a:r>
              <a:rPr lang="en-GB" sz="2100" dirty="0" smtClean="0">
                <a:latin typeface="Arial" charset="0"/>
                <a:ea typeface="Arial" charset="0"/>
                <a:cs typeface="Arial" charset="0"/>
              </a:rPr>
              <a:t>HIP</a:t>
            </a:r>
            <a:r>
              <a:rPr lang="en-GB" sz="2100" dirty="0">
                <a:latin typeface="Arial" charset="0"/>
                <a:ea typeface="Arial" charset="0"/>
                <a:cs typeface="Arial" charset="0"/>
              </a:rPr>
              <a:t> </a:t>
            </a:r>
            <a:r>
              <a:rPr lang="x-none" sz="2100" dirty="0" smtClean="0">
                <a:latin typeface="Arial" charset="0"/>
                <a:ea typeface="Arial" charset="0"/>
                <a:cs typeface="Arial" charset="0"/>
              </a:rPr>
              <a:t>to </a:t>
            </a:r>
            <a:r>
              <a:rPr lang="en-GB" sz="2100" dirty="0">
                <a:latin typeface="Arial" charset="0"/>
                <a:ea typeface="Arial" charset="0"/>
                <a:cs typeface="Arial" charset="0"/>
              </a:rPr>
              <a:t>raise </a:t>
            </a:r>
            <a:r>
              <a:rPr lang="x-none" sz="2100" dirty="0">
                <a:latin typeface="Arial" charset="0"/>
                <a:ea typeface="Arial" charset="0"/>
                <a:cs typeface="Arial" charset="0"/>
              </a:rPr>
              <a:t>capital to</a:t>
            </a:r>
            <a:r>
              <a:rPr lang="en-GB" sz="2100" dirty="0">
                <a:latin typeface="Arial" charset="0"/>
                <a:ea typeface="Arial" charset="0"/>
                <a:cs typeface="Arial" charset="0"/>
              </a:rPr>
              <a:t> fund/purchase </a:t>
            </a:r>
            <a:r>
              <a:rPr lang="en-GB" sz="2100" dirty="0" smtClean="0">
                <a:latin typeface="Arial" charset="0"/>
                <a:ea typeface="Arial" charset="0"/>
                <a:cs typeface="Arial" charset="0"/>
              </a:rPr>
              <a:t>at least </a:t>
            </a:r>
            <a:r>
              <a:rPr lang="x-none" sz="2100" dirty="0" smtClean="0">
                <a:latin typeface="Arial" charset="0"/>
                <a:ea typeface="Arial" charset="0"/>
                <a:cs typeface="Arial" charset="0"/>
              </a:rPr>
              <a:t>1</a:t>
            </a:r>
            <a:r>
              <a:rPr lang="en-GB" sz="2100" dirty="0" smtClean="0">
                <a:latin typeface="Arial" charset="0"/>
                <a:ea typeface="Arial" charset="0"/>
                <a:cs typeface="Arial" charset="0"/>
              </a:rPr>
              <a:t>2</a:t>
            </a:r>
            <a:r>
              <a:rPr lang="x-none" sz="2100" dirty="0" smtClean="0">
                <a:latin typeface="Arial" charset="0"/>
                <a:ea typeface="Arial" charset="0"/>
                <a:cs typeface="Arial" charset="0"/>
              </a:rPr>
              <a:t> </a:t>
            </a:r>
            <a:r>
              <a:rPr lang="en-GB" sz="2100" dirty="0" smtClean="0">
                <a:latin typeface="Arial" charset="0"/>
                <a:ea typeface="Arial" charset="0"/>
                <a:cs typeface="Arial" charset="0"/>
              </a:rPr>
              <a:t>Adventure Parks</a:t>
            </a:r>
            <a:r>
              <a:rPr lang="en-GB" sz="2100" dirty="0">
                <a:latin typeface="Arial" charset="0"/>
                <a:ea typeface="Arial" charset="0"/>
                <a:cs typeface="Arial" charset="0"/>
              </a:rPr>
              <a:t> </a:t>
            </a:r>
            <a:r>
              <a:rPr lang="en-GB" sz="2100" dirty="0" smtClean="0">
                <a:latin typeface="Arial" charset="0"/>
                <a:ea typeface="Arial" charset="0"/>
                <a:cs typeface="Arial" charset="0"/>
              </a:rPr>
              <a:t>sites</a:t>
            </a:r>
            <a:endParaRPr lang="en-US" sz="2100" dirty="0">
              <a:latin typeface="Arial" charset="0"/>
              <a:ea typeface="Arial" charset="0"/>
              <a:cs typeface="Arial" charset="0"/>
            </a:endParaRPr>
          </a:p>
          <a:p>
            <a:pPr marL="342900" indent="-342900">
              <a:lnSpc>
                <a:spcPts val="3500"/>
              </a:lnSpc>
              <a:buFont typeface="Arial" charset="0"/>
              <a:buChar char="•"/>
            </a:pPr>
            <a:endParaRPr lang="en-US" sz="2100" dirty="0" smtClean="0">
              <a:latin typeface="Arial" charset="0"/>
              <a:ea typeface="Arial" charset="0"/>
              <a:cs typeface="Arial" charset="0"/>
            </a:endParaRPr>
          </a:p>
          <a:p>
            <a:pPr marL="285750" indent="-285750">
              <a:buFont typeface="Arial" charset="0"/>
              <a:buChar char="•"/>
            </a:pPr>
            <a:endParaRPr lang="en-US"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endParaRPr lang="en-US" sz="2400" dirty="0">
                <a:solidFill>
                  <a:schemeClr val="bg1"/>
                </a:solidFill>
              </a:endParaRPr>
            </a:p>
          </p:txBody>
        </p:sp>
      </p:grpSp>
      <p:grpSp>
        <p:nvGrpSpPr>
          <p:cNvPr id="19" name="Group 18"/>
          <p:cNvGrpSpPr/>
          <p:nvPr/>
        </p:nvGrpSpPr>
        <p:grpSpPr>
          <a:xfrm>
            <a:off x="0" y="5915025"/>
            <a:ext cx="5345684"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449219"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Cross </a:t>
              </a:r>
              <a:r>
                <a:rPr lang="en-US" sz="2400" smtClean="0">
                  <a:solidFill>
                    <a:schemeClr val="bg1"/>
                  </a:solidFill>
                  <a:latin typeface="Al Bayan Plain" charset="-78"/>
                  <a:ea typeface="Al Bayan Plain" charset="-78"/>
                  <a:cs typeface="Al Bayan Plain" charset="-78"/>
                </a:rPr>
                <a:t>shareholding between companies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6" name="Picture 15"/>
          <p:cNvPicPr>
            <a:picLocks noChangeAspect="1"/>
          </p:cNvPicPr>
          <p:nvPr/>
        </p:nvPicPr>
        <p:blipFill>
          <a:blip r:embed="rId2"/>
          <a:stretch>
            <a:fillRect/>
          </a:stretch>
        </p:blipFill>
        <p:spPr>
          <a:xfrm>
            <a:off x="6642100" y="4676169"/>
            <a:ext cx="3581400" cy="2014538"/>
          </a:xfrm>
          <a:prstGeom prst="rect">
            <a:avLst/>
          </a:prstGeom>
        </p:spPr>
      </p:pic>
      <p:sp>
        <p:nvSpPr>
          <p:cNvPr id="6" name="Rectangle 5"/>
          <p:cNvSpPr/>
          <p:nvPr/>
        </p:nvSpPr>
        <p:spPr>
          <a:xfrm>
            <a:off x="533400" y="660527"/>
            <a:ext cx="5346700" cy="541174"/>
          </a:xfrm>
          <a:prstGeom prst="rect">
            <a:avLst/>
          </a:prstGeom>
        </p:spPr>
        <p:txBody>
          <a:bodyPr>
            <a:spAutoFit/>
          </a:bodyPr>
          <a:lstStyle/>
          <a:p>
            <a:pPr>
              <a:lnSpc>
                <a:spcPts val="3500"/>
              </a:lnSpc>
            </a:pPr>
            <a:r>
              <a:rPr lang="en-US" sz="2400" dirty="0">
                <a:solidFill>
                  <a:schemeClr val="bg1"/>
                </a:solidFill>
                <a:latin typeface="Al Bayan Plain" charset="-78"/>
                <a:ea typeface="Al Bayan Plain" charset="-78"/>
                <a:cs typeface="Al Bayan Plain" charset="-78"/>
              </a:rPr>
              <a:t>Holmes Investment </a:t>
            </a:r>
            <a:r>
              <a:rPr lang="en-US" sz="2400" dirty="0" smtClean="0">
                <a:solidFill>
                  <a:schemeClr val="bg1"/>
                </a:solidFill>
                <a:latin typeface="Al Bayan Plain" charset="-78"/>
                <a:ea typeface="Al Bayan Plain" charset="-78"/>
                <a:cs typeface="Al Bayan Plain" charset="-78"/>
              </a:rPr>
              <a:t>Properties </a:t>
            </a:r>
            <a:r>
              <a:rPr lang="en-US" sz="2400" dirty="0">
                <a:solidFill>
                  <a:schemeClr val="bg1"/>
                </a:solidFill>
                <a:latin typeface="Al Bayan Plain" charset="-78"/>
                <a:ea typeface="Al Bayan Plain" charset="-78"/>
                <a:cs typeface="Al Bayan Plain" charset="-78"/>
              </a:rPr>
              <a:t>– </a:t>
            </a:r>
            <a:r>
              <a:rPr lang="en-US" sz="2400" dirty="0" err="1" smtClean="0">
                <a:solidFill>
                  <a:schemeClr val="bg1"/>
                </a:solidFill>
                <a:latin typeface="Al Bayan Plain" charset="-78"/>
                <a:ea typeface="Al Bayan Plain" charset="-78"/>
                <a:cs typeface="Al Bayan Plain" charset="-78"/>
              </a:rPr>
              <a:t>PropCo</a:t>
            </a:r>
            <a:endParaRPr lang="en-US" sz="2400" dirty="0">
              <a:solidFill>
                <a:schemeClr val="bg1"/>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770329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7583487" cy="4799013"/>
          </a:xfrm>
        </p:spPr>
        <p:txBody>
          <a:bodyPr>
            <a:normAutofit/>
          </a:bodyPr>
          <a:lstStyle/>
          <a:p>
            <a:pPr marL="342900" indent="-342900">
              <a:lnSpc>
                <a:spcPts val="3500"/>
              </a:lnSpc>
              <a:buFont typeface="Arial" charset="0"/>
              <a:buChar char="•"/>
            </a:pPr>
            <a:r>
              <a:rPr lang="en-GB" sz="2100" dirty="0" smtClean="0">
                <a:latin typeface="Arial" charset="0"/>
                <a:ea typeface="Arial" charset="0"/>
                <a:cs typeface="Arial" charset="0"/>
              </a:rPr>
              <a:t>Adventure Park sites will be a</a:t>
            </a:r>
            <a:r>
              <a:rPr lang="x-none" sz="2100" dirty="0" smtClean="0">
                <a:latin typeface="Arial" charset="0"/>
                <a:ea typeface="Arial" charset="0"/>
                <a:cs typeface="Arial" charset="0"/>
              </a:rPr>
              <a:t>cquired</a:t>
            </a:r>
            <a:r>
              <a:rPr lang="en-GB" sz="2100" dirty="0" smtClean="0">
                <a:latin typeface="Arial" charset="0"/>
                <a:ea typeface="Arial" charset="0"/>
                <a:cs typeface="Arial" charset="0"/>
              </a:rPr>
              <a:t>,</a:t>
            </a:r>
            <a:r>
              <a:rPr lang="x-none" sz="2100" dirty="0" smtClean="0">
                <a:latin typeface="Arial" charset="0"/>
                <a:ea typeface="Arial" charset="0"/>
                <a:cs typeface="Arial" charset="0"/>
              </a:rPr>
              <a:t> </a:t>
            </a:r>
            <a:r>
              <a:rPr lang="en-GB" sz="2100" dirty="0" smtClean="0">
                <a:latin typeface="Arial" charset="0"/>
                <a:ea typeface="Arial" charset="0"/>
                <a:cs typeface="Arial" charset="0"/>
              </a:rPr>
              <a:t>pre-</a:t>
            </a:r>
            <a:r>
              <a:rPr lang="x-none" sz="2100" dirty="0" smtClean="0">
                <a:latin typeface="Arial" charset="0"/>
                <a:ea typeface="Arial" charset="0"/>
                <a:cs typeface="Arial" charset="0"/>
              </a:rPr>
              <a:t>planning</a:t>
            </a:r>
            <a:r>
              <a:rPr lang="en-GB" sz="2100" dirty="0" smtClean="0">
                <a:latin typeface="Arial" charset="0"/>
                <a:ea typeface="Arial" charset="0"/>
                <a:cs typeface="Arial" charset="0"/>
              </a:rPr>
              <a:t>,</a:t>
            </a:r>
            <a:r>
              <a:rPr lang="x-none" sz="2100" dirty="0" smtClean="0">
                <a:latin typeface="Arial" charset="0"/>
                <a:ea typeface="Arial" charset="0"/>
                <a:cs typeface="Arial" charset="0"/>
              </a:rPr>
              <a:t> </a:t>
            </a:r>
            <a:r>
              <a:rPr lang="en-GB" sz="2100" dirty="0" smtClean="0">
                <a:latin typeface="Arial" charset="0"/>
                <a:ea typeface="Arial" charset="0"/>
                <a:cs typeface="Arial" charset="0"/>
              </a:rPr>
              <a:t>for up to </a:t>
            </a:r>
            <a:r>
              <a:rPr lang="x-none" sz="2100" dirty="0" smtClean="0">
                <a:latin typeface="Arial" charset="0"/>
                <a:ea typeface="Arial" charset="0"/>
                <a:cs typeface="Arial" charset="0"/>
              </a:rPr>
              <a:t>£</a:t>
            </a:r>
            <a:r>
              <a:rPr lang="en-GB" sz="2100" dirty="0" smtClean="0">
                <a:latin typeface="Arial" charset="0"/>
                <a:ea typeface="Arial" charset="0"/>
                <a:cs typeface="Arial" charset="0"/>
              </a:rPr>
              <a:t>1m</a:t>
            </a:r>
          </a:p>
          <a:p>
            <a:pPr marL="342900" indent="-342900">
              <a:lnSpc>
                <a:spcPts val="3500"/>
              </a:lnSpc>
              <a:buFont typeface="Arial" charset="0"/>
              <a:buChar char="•"/>
            </a:pPr>
            <a:r>
              <a:rPr lang="en-GB" sz="2100" dirty="0" smtClean="0">
                <a:latin typeface="Arial" charset="0"/>
                <a:ea typeface="Arial" charset="0"/>
                <a:cs typeface="Arial" charset="0"/>
              </a:rPr>
              <a:t>With </a:t>
            </a:r>
            <a:r>
              <a:rPr lang="x-none" sz="2100" dirty="0" smtClean="0">
                <a:latin typeface="Arial" charset="0"/>
                <a:ea typeface="Arial" charset="0"/>
                <a:cs typeface="Arial" charset="0"/>
              </a:rPr>
              <a:t>planning permission</a:t>
            </a:r>
            <a:r>
              <a:rPr lang="en-GB" sz="2100" dirty="0" smtClean="0">
                <a:latin typeface="Arial" charset="0"/>
                <a:ea typeface="Arial" charset="0"/>
                <a:cs typeface="Arial" charset="0"/>
              </a:rPr>
              <a:t>, sites will be valued at </a:t>
            </a:r>
            <a:r>
              <a:rPr lang="x-none" sz="2100" dirty="0" smtClean="0">
                <a:latin typeface="Arial" charset="0"/>
                <a:ea typeface="Arial" charset="0"/>
                <a:cs typeface="Arial" charset="0"/>
              </a:rPr>
              <a:t>£</a:t>
            </a:r>
            <a:r>
              <a:rPr lang="en-GB" sz="2100" dirty="0">
                <a:latin typeface="Arial" charset="0"/>
                <a:ea typeface="Arial" charset="0"/>
                <a:cs typeface="Arial" charset="0"/>
              </a:rPr>
              <a:t>2</a:t>
            </a:r>
            <a:r>
              <a:rPr lang="x-none" sz="2100" dirty="0" smtClean="0">
                <a:latin typeface="Arial" charset="0"/>
                <a:ea typeface="Arial" charset="0"/>
                <a:cs typeface="Arial" charset="0"/>
              </a:rPr>
              <a:t>m</a:t>
            </a:r>
            <a:endParaRPr lang="en-GB" sz="2100" dirty="0" smtClean="0">
              <a:latin typeface="Arial" charset="0"/>
              <a:ea typeface="Arial" charset="0"/>
              <a:cs typeface="Arial" charset="0"/>
            </a:endParaRPr>
          </a:p>
          <a:p>
            <a:pPr marL="342900" indent="-342900">
              <a:lnSpc>
                <a:spcPts val="3500"/>
              </a:lnSpc>
              <a:buFont typeface="Arial" charset="0"/>
              <a:buChar char="•"/>
            </a:pPr>
            <a:r>
              <a:rPr lang="en-GB" sz="2100" dirty="0" smtClean="0">
                <a:latin typeface="Arial" charset="0"/>
                <a:ea typeface="Arial" charset="0"/>
                <a:cs typeface="Arial" charset="0"/>
              </a:rPr>
              <a:t>Investment per site to build and fit out is expected to be £3.9m each</a:t>
            </a:r>
          </a:p>
          <a:p>
            <a:pPr marL="342900" indent="-342900">
              <a:lnSpc>
                <a:spcPts val="3500"/>
              </a:lnSpc>
              <a:buFont typeface="Arial" charset="0"/>
              <a:buChar char="•"/>
            </a:pPr>
            <a:r>
              <a:rPr lang="x-none" sz="2100" dirty="0" smtClean="0">
                <a:latin typeface="Arial" charset="0"/>
                <a:ea typeface="Arial" charset="0"/>
                <a:cs typeface="Arial" charset="0"/>
              </a:rPr>
              <a:t>HIP’s experi</a:t>
            </a:r>
            <a:r>
              <a:rPr lang="en-GB" sz="2100" dirty="0" smtClean="0">
                <a:latin typeface="Arial" charset="0"/>
                <a:ea typeface="Arial" charset="0"/>
                <a:cs typeface="Arial" charset="0"/>
              </a:rPr>
              <a:t>e</a:t>
            </a:r>
            <a:r>
              <a:rPr lang="x-none" sz="2100" dirty="0" smtClean="0">
                <a:latin typeface="Arial" charset="0"/>
                <a:ea typeface="Arial" charset="0"/>
                <a:cs typeface="Arial" charset="0"/>
              </a:rPr>
              <a:t>nce </a:t>
            </a:r>
            <a:r>
              <a:rPr lang="en-GB" sz="2100" dirty="0" smtClean="0">
                <a:latin typeface="Arial" charset="0"/>
                <a:ea typeface="Arial" charset="0"/>
                <a:cs typeface="Arial" charset="0"/>
              </a:rPr>
              <a:t>says re-valuation </a:t>
            </a:r>
            <a:r>
              <a:rPr lang="x-none" sz="2100" dirty="0" smtClean="0">
                <a:latin typeface="Arial" charset="0"/>
                <a:ea typeface="Arial" charset="0"/>
                <a:cs typeface="Arial" charset="0"/>
              </a:rPr>
              <a:t>would </a:t>
            </a:r>
            <a:r>
              <a:rPr lang="x-none" sz="2100" dirty="0">
                <a:latin typeface="Arial" charset="0"/>
                <a:ea typeface="Arial" charset="0"/>
                <a:cs typeface="Arial" charset="0"/>
              </a:rPr>
              <a:t>be </a:t>
            </a:r>
            <a:r>
              <a:rPr lang="en-GB" sz="2100" dirty="0" smtClean="0">
                <a:latin typeface="Arial" charset="0"/>
                <a:ea typeface="Arial" charset="0"/>
                <a:cs typeface="Arial" charset="0"/>
              </a:rPr>
              <a:t>£6 - </a:t>
            </a:r>
            <a:r>
              <a:rPr lang="x-none" sz="2100" dirty="0" smtClean="0">
                <a:latin typeface="Arial" charset="0"/>
                <a:ea typeface="Arial" charset="0"/>
                <a:cs typeface="Arial" charset="0"/>
              </a:rPr>
              <a:t>£</a:t>
            </a:r>
            <a:r>
              <a:rPr lang="en-GB" sz="2100" dirty="0" smtClean="0">
                <a:latin typeface="Arial" charset="0"/>
                <a:ea typeface="Arial" charset="0"/>
                <a:cs typeface="Arial" charset="0"/>
              </a:rPr>
              <a:t>7</a:t>
            </a:r>
            <a:r>
              <a:rPr lang="x-none" sz="2100" dirty="0" smtClean="0">
                <a:latin typeface="Arial" charset="0"/>
                <a:ea typeface="Arial" charset="0"/>
                <a:cs typeface="Arial" charset="0"/>
              </a:rPr>
              <a:t>m within </a:t>
            </a:r>
            <a:r>
              <a:rPr lang="x-none" sz="2100" dirty="0">
                <a:latin typeface="Arial" charset="0"/>
                <a:ea typeface="Arial" charset="0"/>
                <a:cs typeface="Arial" charset="0"/>
              </a:rPr>
              <a:t>18 </a:t>
            </a:r>
            <a:r>
              <a:rPr lang="x-none" sz="2100" dirty="0" smtClean="0">
                <a:latin typeface="Arial" charset="0"/>
                <a:ea typeface="Arial" charset="0"/>
                <a:cs typeface="Arial" charset="0"/>
              </a:rPr>
              <a:t>months</a:t>
            </a:r>
            <a:endParaRPr lang="en-GB" sz="2100" dirty="0" smtClean="0">
              <a:latin typeface="Arial" charset="0"/>
              <a:ea typeface="Arial" charset="0"/>
              <a:cs typeface="Arial" charset="0"/>
            </a:endParaRPr>
          </a:p>
          <a:p>
            <a:pPr marL="342900" indent="-342900">
              <a:lnSpc>
                <a:spcPts val="3500"/>
              </a:lnSpc>
              <a:buFont typeface="Arial" charset="0"/>
              <a:buChar char="•"/>
            </a:pPr>
            <a:r>
              <a:rPr lang="x-none" sz="2100" dirty="0" smtClean="0">
                <a:latin typeface="Arial" charset="0"/>
                <a:ea typeface="Arial" charset="0"/>
                <a:cs typeface="Arial" charset="0"/>
              </a:rPr>
              <a:t> </a:t>
            </a:r>
            <a:r>
              <a:rPr lang="en-GB" sz="2100" dirty="0">
                <a:latin typeface="Arial" charset="0"/>
                <a:ea typeface="Arial" charset="0"/>
                <a:cs typeface="Arial" charset="0"/>
              </a:rPr>
              <a:t>L</a:t>
            </a:r>
            <a:r>
              <a:rPr lang="x-none" sz="2100" dirty="0" smtClean="0">
                <a:latin typeface="Arial" charset="0"/>
                <a:ea typeface="Arial" charset="0"/>
                <a:cs typeface="Arial" charset="0"/>
              </a:rPr>
              <a:t>eased </a:t>
            </a:r>
            <a:r>
              <a:rPr lang="x-none" sz="2100" dirty="0">
                <a:latin typeface="Arial" charset="0"/>
                <a:ea typeface="Arial" charset="0"/>
                <a:cs typeface="Arial" charset="0"/>
              </a:rPr>
              <a:t>back to </a:t>
            </a:r>
            <a:r>
              <a:rPr lang="en-GB" sz="2100" dirty="0" err="1" smtClean="0">
                <a:latin typeface="Arial" charset="0"/>
                <a:ea typeface="Arial" charset="0"/>
                <a:cs typeface="Arial" charset="0"/>
              </a:rPr>
              <a:t>OpCo</a:t>
            </a:r>
            <a:r>
              <a:rPr lang="x-none" sz="2100" dirty="0" smtClean="0">
                <a:latin typeface="Arial" charset="0"/>
                <a:ea typeface="Arial" charset="0"/>
                <a:cs typeface="Arial" charset="0"/>
              </a:rPr>
              <a:t> </a:t>
            </a:r>
            <a:r>
              <a:rPr lang="en-GB" sz="2100" dirty="0" smtClean="0">
                <a:latin typeface="Arial" charset="0"/>
                <a:ea typeface="Arial" charset="0"/>
                <a:cs typeface="Arial" charset="0"/>
              </a:rPr>
              <a:t>at</a:t>
            </a:r>
            <a:r>
              <a:rPr lang="x-none" sz="2100" dirty="0" smtClean="0">
                <a:latin typeface="Arial" charset="0"/>
                <a:ea typeface="Arial" charset="0"/>
                <a:cs typeface="Arial" charset="0"/>
              </a:rPr>
              <a:t> </a:t>
            </a:r>
            <a:r>
              <a:rPr lang="x-none" sz="2100" dirty="0">
                <a:latin typeface="Arial" charset="0"/>
                <a:ea typeface="Arial" charset="0"/>
                <a:cs typeface="Arial" charset="0"/>
              </a:rPr>
              <a:t>8% </a:t>
            </a:r>
            <a:r>
              <a:rPr lang="x-none" sz="2100" dirty="0" smtClean="0">
                <a:latin typeface="Arial" charset="0"/>
                <a:ea typeface="Arial" charset="0"/>
                <a:cs typeface="Arial" charset="0"/>
              </a:rPr>
              <a:t>yield </a:t>
            </a:r>
            <a:endParaRPr lang="en-GB" sz="2100"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a:solidFill>
                    <a:schemeClr val="bg1"/>
                  </a:solidFill>
                  <a:latin typeface="Al Bayan Plain" charset="-78"/>
                  <a:ea typeface="Al Bayan Plain" charset="-78"/>
                  <a:cs typeface="Al Bayan Plain" charset="-78"/>
                </a:rPr>
                <a:t>R</a:t>
              </a:r>
              <a:r>
                <a:rPr lang="en-US" sz="2400" dirty="0" smtClean="0">
                  <a:solidFill>
                    <a:schemeClr val="bg1"/>
                  </a:solidFill>
                  <a:latin typeface="Al Bayan Plain" charset="-78"/>
                  <a:ea typeface="Al Bayan Plain" charset="-78"/>
                  <a:cs typeface="Al Bayan Plain" charset="-78"/>
                </a:rPr>
                <a:t>oll out David Lloyd Adventure Parks </a:t>
              </a:r>
              <a:endParaRPr lang="en-US" sz="2400" dirty="0">
                <a:solidFill>
                  <a:schemeClr val="bg1"/>
                </a:solidFill>
                <a:latin typeface="Al Bayan Plain" charset="-78"/>
                <a:ea typeface="Al Bayan Plain" charset="-78"/>
                <a:cs typeface="Al Bayan Plain" charset="-78"/>
              </a:endParaRPr>
            </a:p>
          </p:txBody>
        </p:sp>
      </p:grpSp>
      <p:grpSp>
        <p:nvGrpSpPr>
          <p:cNvPr id="19" name="Group 18"/>
          <p:cNvGrpSpPr/>
          <p:nvPr/>
        </p:nvGrpSpPr>
        <p:grpSpPr>
          <a:xfrm>
            <a:off x="5307584" y="6036503"/>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8% yield on all Adventure Park sites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135397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r>
              <a:rPr lang="en-US" sz="2100" dirty="0" smtClean="0"/>
              <a:t>A post-revenue company with a demonstrable proof of concept</a:t>
            </a:r>
          </a:p>
          <a:p>
            <a:r>
              <a:rPr lang="en-US" sz="2100" dirty="0" smtClean="0"/>
              <a:t>Highly experienced management team</a:t>
            </a:r>
          </a:p>
          <a:p>
            <a:r>
              <a:rPr lang="en-US" sz="2100" dirty="0"/>
              <a:t>Significant end-user </a:t>
            </a:r>
            <a:r>
              <a:rPr lang="en-US" sz="2100" dirty="0" smtClean="0"/>
              <a:t>satisfaction</a:t>
            </a:r>
          </a:p>
          <a:p>
            <a:r>
              <a:rPr lang="en-US" sz="2100" dirty="0" smtClean="0"/>
              <a:t>A market about to explode with significant growth prospects</a:t>
            </a:r>
          </a:p>
          <a:p>
            <a:r>
              <a:rPr lang="en-US" sz="2100" dirty="0" smtClean="0"/>
              <a:t>First Adventure Park MegaJump venue profitable within month one</a:t>
            </a:r>
          </a:p>
          <a:p>
            <a:r>
              <a:rPr lang="en-US" sz="2100" dirty="0" smtClean="0"/>
              <a:t>Balanced revenue between activities/food &amp; beverage - 75/25</a:t>
            </a:r>
          </a:p>
          <a:p>
            <a:endParaRPr lang="en-US" dirty="0" smtClean="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Revenue drivers of MegaJump</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118100" y="6038470"/>
            <a:ext cx="56388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Balanced revenue between activities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5076825"/>
            <a:ext cx="2667000" cy="1905000"/>
          </a:xfrm>
          <a:prstGeom prst="rect">
            <a:avLst/>
          </a:prstGeom>
        </p:spPr>
      </p:pic>
    </p:spTree>
    <p:extLst>
      <p:ext uri="{BB962C8B-B14F-4D97-AF65-F5344CB8AC3E}">
        <p14:creationId xmlns:p14="http://schemas.microsoft.com/office/powerpoint/2010/main" val="1686466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r>
              <a:rPr lang="en-US" sz="2100" dirty="0" smtClean="0"/>
              <a:t>The </a:t>
            </a:r>
            <a:r>
              <a:rPr lang="en-US" sz="2100" dirty="0"/>
              <a:t>International Association of Trampoline Parks (IATP) estimates that by the end of this year there will be more than 550 indoor trampoline parks open </a:t>
            </a:r>
            <a:r>
              <a:rPr lang="en-US" sz="2100" dirty="0" smtClean="0"/>
              <a:t>worldwide</a:t>
            </a:r>
          </a:p>
          <a:p>
            <a:r>
              <a:rPr lang="en-US" sz="2100" dirty="0" smtClean="0"/>
              <a:t>Compare </a:t>
            </a:r>
            <a:r>
              <a:rPr lang="en-US" sz="2100" dirty="0"/>
              <a:t>this </a:t>
            </a:r>
            <a:r>
              <a:rPr lang="en-US" sz="2100" dirty="0" smtClean="0"/>
              <a:t>up to </a:t>
            </a:r>
            <a:r>
              <a:rPr lang="en-US" sz="2100" dirty="0"/>
              <a:t>100,000 leisure centres around the globe and the opportunity is huge and</a:t>
            </a:r>
            <a:r>
              <a:rPr lang="en-GB" sz="2100" dirty="0"/>
              <a:t> will grow fast in the western world over the next 5 </a:t>
            </a:r>
            <a:r>
              <a:rPr lang="en-GB" sz="2100" dirty="0" smtClean="0"/>
              <a:t>years</a:t>
            </a:r>
          </a:p>
          <a:p>
            <a:r>
              <a:rPr lang="en-GB" sz="2100" dirty="0" smtClean="0"/>
              <a:t>A </a:t>
            </a:r>
            <a:r>
              <a:rPr lang="en-GB" sz="2100" dirty="0"/>
              <a:t>tipping point has been reached and the market is ripe for </a:t>
            </a:r>
            <a:r>
              <a:rPr lang="en-GB" sz="2100" dirty="0" smtClean="0"/>
              <a:t>exploitation</a:t>
            </a:r>
            <a:endParaRPr lang="en-US" sz="2100" dirty="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A tipping point has been reached </a:t>
              </a:r>
              <a:endParaRPr lang="en-US" sz="2400" dirty="0">
                <a:solidFill>
                  <a:schemeClr val="bg1"/>
                </a:solidFill>
                <a:latin typeface="Al Bayan Plain" charset="-78"/>
                <a:ea typeface="Al Bayan Plain" charset="-78"/>
                <a:cs typeface="Al Bayan Plain" charset="-78"/>
              </a:endParaRPr>
            </a:p>
          </p:txBody>
        </p:sp>
      </p:grpSp>
      <p:pic>
        <p:nvPicPr>
          <p:cNvPr id="14" name="Picture 13"/>
          <p:cNvPicPr/>
          <p:nvPr/>
        </p:nvPicPr>
        <p:blipFill>
          <a:blip r:embed="rId3"/>
          <a:stretch>
            <a:fillRect/>
          </a:stretch>
        </p:blipFill>
        <p:spPr>
          <a:xfrm>
            <a:off x="850900" y="5305425"/>
            <a:ext cx="2819400" cy="1600200"/>
          </a:xfrm>
          <a:prstGeom prst="rect">
            <a:avLst/>
          </a:prstGeom>
        </p:spPr>
      </p:pic>
    </p:spTree>
    <p:extLst>
      <p:ext uri="{BB962C8B-B14F-4D97-AF65-F5344CB8AC3E}">
        <p14:creationId xmlns:p14="http://schemas.microsoft.com/office/powerpoint/2010/main" val="33624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1460500" y="2012950"/>
            <a:ext cx="7772400" cy="4799013"/>
          </a:xfrm>
        </p:spPr>
        <p:txBody>
          <a:bodyPr>
            <a:normAutofit/>
          </a:bodyPr>
          <a:lstStyle/>
          <a:p>
            <a:pPr marL="0" indent="0">
              <a:buNone/>
            </a:pPr>
            <a:r>
              <a:rPr lang="en-US" sz="2100" dirty="0"/>
              <a:t>Samantha </a:t>
            </a:r>
            <a:r>
              <a:rPr lang="en-US" sz="2100" dirty="0" err="1"/>
              <a:t>Lyster</a:t>
            </a:r>
            <a:r>
              <a:rPr lang="en-US" sz="2100" dirty="0"/>
              <a:t>, Journalist at Property Week says: </a:t>
            </a:r>
          </a:p>
          <a:p>
            <a:pPr marL="0" indent="0">
              <a:buNone/>
            </a:pPr>
            <a:endParaRPr lang="en-US" sz="2100" dirty="0" smtClean="0"/>
          </a:p>
          <a:p>
            <a:pPr marL="0" indent="0" algn="ctr">
              <a:buNone/>
            </a:pPr>
            <a:r>
              <a:rPr lang="en-US" sz="2100" dirty="0" smtClean="0"/>
              <a:t>“</a:t>
            </a:r>
            <a:r>
              <a:rPr lang="en-US" sz="2100" dirty="0"/>
              <a:t>Trampoline parks already seem to be catching </a:t>
            </a:r>
            <a:r>
              <a:rPr lang="en-US" sz="2100" dirty="0" smtClean="0"/>
              <a:t>landlords</a:t>
            </a:r>
            <a:r>
              <a:rPr lang="en-US" sz="2100" dirty="0"/>
              <a:t>’ attention, and if more property owners </a:t>
            </a:r>
            <a:r>
              <a:rPr lang="en-US" sz="2100" dirty="0" smtClean="0"/>
              <a:t>become convinced </a:t>
            </a:r>
            <a:r>
              <a:rPr lang="en-US" sz="2100" dirty="0"/>
              <a:t>of their potential, </a:t>
            </a:r>
            <a:r>
              <a:rPr lang="en-US" sz="2100" dirty="0" smtClean="0"/>
              <a:t>trampolining </a:t>
            </a:r>
            <a:r>
              <a:rPr lang="en-US" sz="2100" dirty="0"/>
              <a:t>could be poised to become </a:t>
            </a:r>
            <a:r>
              <a:rPr lang="en-US" sz="2100" dirty="0" smtClean="0"/>
              <a:t>the country’s new fitness craze”</a:t>
            </a:r>
            <a:endParaRPr lang="en-US" sz="2100" dirty="0"/>
          </a:p>
          <a:p>
            <a:endParaRPr lang="en-US" sz="2100"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a:t>
              </a:r>
              <a:r>
                <a:rPr lang="en-US" sz="2400" dirty="0">
                  <a:solidFill>
                    <a:schemeClr val="bg1"/>
                  </a:solidFill>
                </a:rPr>
                <a:t>t</a:t>
              </a:r>
              <a:r>
                <a:rPr lang="en-US" sz="2400" dirty="0" smtClean="0">
                  <a:solidFill>
                    <a:schemeClr val="bg1"/>
                  </a:solidFill>
                </a:rPr>
                <a: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p:grpSpPr>
        <p:sp>
          <p:nvSpPr>
            <p:cNvPr id="20" name="object 7"/>
            <p:cNvSpPr/>
            <p:nvPr/>
          </p:nvSpPr>
          <p:spPr>
            <a:xfrm>
              <a:off x="114662" y="2020590"/>
              <a:ext cx="3631837" cy="790955"/>
            </a:xfrm>
            <a:prstGeom prst="rect">
              <a:avLst/>
            </a:prstGeom>
            <a:solidFill>
              <a:schemeClr val="accent1"/>
            </a:solid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Trampolining – the new fitness craze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6" name="Picture 15"/>
          <p:cNvPicPr/>
          <p:nvPr/>
        </p:nvPicPr>
        <p:blipFill>
          <a:blip r:embed="rId3"/>
          <a:stretch>
            <a:fillRect/>
          </a:stretch>
        </p:blipFill>
        <p:spPr>
          <a:xfrm>
            <a:off x="927100" y="5762625"/>
            <a:ext cx="2133600" cy="914400"/>
          </a:xfrm>
          <a:prstGeom prst="rect">
            <a:avLst/>
          </a:prstGeom>
        </p:spPr>
      </p:pic>
    </p:spTree>
    <p:extLst>
      <p:ext uri="{BB962C8B-B14F-4D97-AF65-F5344CB8AC3E}">
        <p14:creationId xmlns:p14="http://schemas.microsoft.com/office/powerpoint/2010/main" val="388063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640887" cy="4799013"/>
          </a:xfrm>
        </p:spPr>
        <p:txBody>
          <a:bodyPr/>
          <a:lstStyle/>
          <a:p>
            <a:pPr marL="0" indent="0">
              <a:buNone/>
            </a:pPr>
            <a:r>
              <a:rPr lang="en-US" sz="2200" dirty="0" smtClean="0"/>
              <a:t>Steve Henderson, </a:t>
            </a:r>
            <a:r>
              <a:rPr lang="en-US" sz="2100" dirty="0" smtClean="0"/>
              <a:t>retail</a:t>
            </a:r>
            <a:r>
              <a:rPr lang="en-US" sz="2200" dirty="0" smtClean="0"/>
              <a:t> director at Savills, says:</a:t>
            </a:r>
          </a:p>
          <a:p>
            <a:pPr marL="0" indent="0">
              <a:buNone/>
            </a:pPr>
            <a:endParaRPr lang="en-US" sz="2200" dirty="0" smtClean="0"/>
          </a:p>
          <a:p>
            <a:pPr marL="0" indent="0" algn="ctr">
              <a:buNone/>
            </a:pPr>
            <a:r>
              <a:rPr lang="en-US" sz="2000" dirty="0" smtClean="0"/>
              <a:t>“The first Gravity trampoline park at </a:t>
            </a:r>
            <a:r>
              <a:rPr lang="en-US" sz="2000" dirty="0" err="1" smtClean="0"/>
              <a:t>Xscape</a:t>
            </a:r>
            <a:r>
              <a:rPr lang="en-US" sz="2000" dirty="0" smtClean="0"/>
              <a:t> in Yorkshire, has had a very positive effect on footfall figures…the parks are an ideal way for landlords to fill space that doesn’t appeal to retailers and we are now looking for additional units between 6,000 </a:t>
            </a:r>
            <a:r>
              <a:rPr lang="en-US" sz="2000" dirty="0" err="1" smtClean="0"/>
              <a:t>sq</a:t>
            </a:r>
            <a:r>
              <a:rPr lang="en-US" sz="2000" dirty="0" smtClean="0"/>
              <a:t> </a:t>
            </a:r>
            <a:r>
              <a:rPr lang="en-US" sz="2000" dirty="0" err="1" smtClean="0"/>
              <a:t>ft</a:t>
            </a:r>
            <a:r>
              <a:rPr lang="en-US" sz="2000" dirty="0" smtClean="0"/>
              <a:t> and 16,000 </a:t>
            </a:r>
            <a:r>
              <a:rPr lang="en-US" sz="2000" dirty="0" err="1" smtClean="0"/>
              <a:t>sq</a:t>
            </a:r>
            <a:r>
              <a:rPr lang="en-US" sz="2000" dirty="0" smtClean="0"/>
              <a:t> </a:t>
            </a:r>
            <a:r>
              <a:rPr lang="en-US" sz="2000" dirty="0" err="1" smtClean="0"/>
              <a:t>ft</a:t>
            </a:r>
            <a:r>
              <a:rPr lang="en-US" sz="2000" dirty="0" smtClean="0"/>
              <a:t> in high footfall areas such as shopping centres, high streets and retail or leisure parks.”</a:t>
            </a:r>
          </a:p>
          <a:p>
            <a:pPr marL="0" indent="0">
              <a:buNone/>
            </a:pPr>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a:t>
              </a:r>
              <a:r>
                <a:rPr lang="en-US" sz="2400" dirty="0">
                  <a:solidFill>
                    <a:schemeClr val="bg1"/>
                  </a:solidFill>
                </a:rPr>
                <a:t>t</a:t>
              </a:r>
              <a:r>
                <a:rPr lang="en-US" sz="2400" dirty="0" smtClean="0">
                  <a:solidFill>
                    <a:schemeClr val="bg1"/>
                  </a:solidFill>
                </a:rPr>
                <a:t>rampoline leisure market</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4889500" y="5915025"/>
            <a:ext cx="5867400" cy="978932"/>
            <a:chOff x="114662" y="2020590"/>
            <a:chExt cx="3631837" cy="978932"/>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Multiple sites in many locations available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p:nvPr/>
        </p:nvPicPr>
        <p:blipFill>
          <a:blip r:embed="rId3"/>
          <a:stretch>
            <a:fillRect/>
          </a:stretch>
        </p:blipFill>
        <p:spPr>
          <a:xfrm>
            <a:off x="890453" y="5305425"/>
            <a:ext cx="1484447" cy="1376363"/>
          </a:xfrm>
          <a:prstGeom prst="rect">
            <a:avLst/>
          </a:prstGeom>
        </p:spPr>
      </p:pic>
    </p:spTree>
    <p:extLst>
      <p:ext uri="{BB962C8B-B14F-4D97-AF65-F5344CB8AC3E}">
        <p14:creationId xmlns:p14="http://schemas.microsoft.com/office/powerpoint/2010/main" val="1476420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51104" y="1987854"/>
            <a:ext cx="4727210" cy="4727210"/>
          </a:xfrm>
          <a:prstGeom prst="rect">
            <a:avLst/>
          </a:prstGeom>
        </p:spPr>
      </p:pic>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Team GB’s Olympic success will drive popularity</a:t>
              </a:r>
              <a:endParaRPr lang="en-US" sz="2400" dirty="0">
                <a:solidFill>
                  <a:schemeClr val="bg1"/>
                </a:solidFill>
              </a:endParaRPr>
            </a:p>
          </p:txBody>
        </p:sp>
      </p:grpSp>
      <p:pic>
        <p:nvPicPr>
          <p:cNvPr id="25" name="Picture 24"/>
          <p:cNvPicPr>
            <a:picLocks noChangeAspect="1"/>
          </p:cNvPicPr>
          <p:nvPr/>
        </p:nvPicPr>
        <p:blipFill>
          <a:blip r:embed="rId3"/>
          <a:stretch>
            <a:fillRect/>
          </a:stretch>
        </p:blipFill>
        <p:spPr>
          <a:xfrm>
            <a:off x="7251700" y="423003"/>
            <a:ext cx="2603500" cy="1143000"/>
          </a:xfrm>
          <a:prstGeom prst="rect">
            <a:avLst/>
          </a:prstGeom>
        </p:spPr>
      </p:pic>
      <p:grpSp>
        <p:nvGrpSpPr>
          <p:cNvPr id="19" name="Group 18"/>
          <p:cNvGrpSpPr/>
          <p:nvPr/>
        </p:nvGrpSpPr>
        <p:grpSpPr>
          <a:xfrm>
            <a:off x="4737100" y="5962270"/>
            <a:ext cx="6172200" cy="1019555"/>
            <a:chOff x="114662" y="1979967"/>
            <a:chExt cx="3734191" cy="1019555"/>
          </a:xfrm>
          <a:solidFill>
            <a:schemeClr val="accent1"/>
          </a:solidFill>
        </p:grpSpPr>
        <p:sp>
          <p:nvSpPr>
            <p:cNvPr id="20" name="object 7"/>
            <p:cNvSpPr/>
            <p:nvPr/>
          </p:nvSpPr>
          <p:spPr>
            <a:xfrm>
              <a:off x="114662" y="1979967"/>
              <a:ext cx="3631837" cy="790955"/>
            </a:xfrm>
            <a:prstGeom prst="rect">
              <a:avLst/>
            </a:prstGeom>
            <a:grpFill/>
          </p:spPr>
          <p:txBody>
            <a:bodyPr wrap="square" lIns="0" tIns="0" rIns="0" bIns="0" rtlCol="0"/>
            <a:lstStyle/>
            <a:p>
              <a:endParaRPr/>
            </a:p>
          </p:txBody>
        </p:sp>
        <p:sp>
          <p:nvSpPr>
            <p:cNvPr id="21" name="TextBox 20"/>
            <p:cNvSpPr txBox="1"/>
            <p:nvPr/>
          </p:nvSpPr>
          <p:spPr>
            <a:xfrm>
              <a:off x="143748" y="2168525"/>
              <a:ext cx="3705105"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Medals deliver </a:t>
              </a:r>
              <a:r>
                <a:rPr lang="en-US" sz="2400" dirty="0" err="1" smtClean="0">
                  <a:solidFill>
                    <a:schemeClr val="bg1"/>
                  </a:solidFill>
                  <a:latin typeface="Al Bayan Plain" charset="-78"/>
                  <a:ea typeface="Al Bayan Plain" charset="-78"/>
                  <a:cs typeface="Al Bayan Plain" charset="-78"/>
                </a:rPr>
                <a:t>Govt</a:t>
              </a:r>
              <a:r>
                <a:rPr lang="en-US" sz="2400" dirty="0" smtClean="0">
                  <a:solidFill>
                    <a:schemeClr val="bg1"/>
                  </a:solidFill>
                  <a:latin typeface="Al Bayan Plain" charset="-78"/>
                  <a:ea typeface="Al Bayan Plain" charset="-78"/>
                  <a:cs typeface="Al Bayan Plain" charset="-78"/>
                </a:rPr>
                <a:t> funding for 2020 Olympics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0" name="Picture 9"/>
          <p:cNvPicPr>
            <a:picLocks noChangeAspect="1"/>
          </p:cNvPicPr>
          <p:nvPr/>
        </p:nvPicPr>
        <p:blipFill>
          <a:blip r:embed="rId4"/>
          <a:stretch>
            <a:fillRect/>
          </a:stretch>
        </p:blipFill>
        <p:spPr>
          <a:xfrm>
            <a:off x="3898900" y="2155920"/>
            <a:ext cx="2286000" cy="3157536"/>
          </a:xfrm>
          <a:prstGeom prst="rect">
            <a:avLst/>
          </a:prstGeom>
        </p:spPr>
      </p:pic>
      <p:pic>
        <p:nvPicPr>
          <p:cNvPr id="14" name="Picture 13"/>
          <p:cNvPicPr>
            <a:picLocks noChangeAspect="1"/>
          </p:cNvPicPr>
          <p:nvPr/>
        </p:nvPicPr>
        <p:blipFill>
          <a:blip r:embed="rId5"/>
          <a:stretch>
            <a:fillRect/>
          </a:stretch>
        </p:blipFill>
        <p:spPr>
          <a:xfrm>
            <a:off x="6450012" y="3130663"/>
            <a:ext cx="3697288" cy="1793762"/>
          </a:xfrm>
          <a:prstGeom prst="rect">
            <a:avLst/>
          </a:prstGeom>
        </p:spPr>
      </p:pic>
    </p:spTree>
    <p:extLst>
      <p:ext uri="{BB962C8B-B14F-4D97-AF65-F5344CB8AC3E}">
        <p14:creationId xmlns:p14="http://schemas.microsoft.com/office/powerpoint/2010/main" val="1274233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UK trampoline leisure market – current venues</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a:picLocks noChangeAspect="1"/>
          </p:cNvPicPr>
          <p:nvPr/>
        </p:nvPicPr>
        <p:blipFill>
          <a:blip r:embed="rId3"/>
          <a:stretch>
            <a:fillRect/>
          </a:stretch>
        </p:blipFill>
        <p:spPr>
          <a:xfrm>
            <a:off x="462839" y="1742702"/>
            <a:ext cx="7748248" cy="4682153"/>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43 current trampoline centres</a:t>
              </a:r>
              <a:endParaRPr lang="en-US" sz="2400" dirty="0">
                <a:solidFill>
                  <a:schemeClr val="bg1"/>
                </a:solidFill>
                <a:latin typeface="Al Bayan Plain" charset="-78"/>
                <a:ea typeface="Al Bayan Plain" charset="-78"/>
                <a:cs typeface="Al Bayan Plain" charset="-78"/>
              </a:endParaRPr>
            </a:p>
          </p:txBody>
        </p:sp>
      </p:grpSp>
      <p:pic>
        <p:nvPicPr>
          <p:cNvPr id="16" name="Picture 15"/>
          <p:cNvPicPr/>
          <p:nvPr/>
        </p:nvPicPr>
        <p:blipFill>
          <a:blip r:embed="rId4"/>
          <a:stretch>
            <a:fillRect/>
          </a:stretch>
        </p:blipFill>
        <p:spPr>
          <a:xfrm>
            <a:off x="462839" y="5686425"/>
            <a:ext cx="1607261" cy="989963"/>
          </a:xfrm>
          <a:prstGeom prst="rect">
            <a:avLst/>
          </a:prstGeom>
        </p:spPr>
      </p:pic>
    </p:spTree>
    <p:extLst>
      <p:ext uri="{BB962C8B-B14F-4D97-AF65-F5344CB8AC3E}">
        <p14:creationId xmlns:p14="http://schemas.microsoft.com/office/powerpoint/2010/main" val="764390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4" name="Group 13"/>
          <p:cNvGrpSpPr/>
          <p:nvPr/>
        </p:nvGrpSpPr>
        <p:grpSpPr>
          <a:xfrm>
            <a:off x="6032500" y="2105025"/>
            <a:ext cx="3886200" cy="3200399"/>
            <a:chOff x="-81451" y="1668836"/>
            <a:chExt cx="3631837" cy="790955"/>
          </a:xfrm>
          <a:solidFill>
            <a:schemeClr val="accent1"/>
          </a:solidFill>
        </p:grpSpPr>
        <p:sp>
          <p:nvSpPr>
            <p:cNvPr id="15" name="object 7"/>
            <p:cNvSpPr/>
            <p:nvPr/>
          </p:nvSpPr>
          <p:spPr>
            <a:xfrm>
              <a:off x="-81451" y="1668836"/>
              <a:ext cx="3631837" cy="790955"/>
            </a:xfrm>
            <a:prstGeom prst="rect">
              <a:avLst/>
            </a:prstGeom>
            <a:grpFill/>
          </p:spPr>
          <p:txBody>
            <a:bodyPr wrap="square" lIns="0" tIns="0" rIns="0" bIns="0" rtlCol="0"/>
            <a:lstStyle/>
            <a:p>
              <a:endParaRPr/>
            </a:p>
          </p:txBody>
        </p:sp>
        <p:sp>
          <p:nvSpPr>
            <p:cNvPr id="16" name="TextBox 15"/>
            <p:cNvSpPr txBox="1"/>
            <p:nvPr/>
          </p:nvSpPr>
          <p:spPr>
            <a:xfrm>
              <a:off x="55573" y="1702770"/>
              <a:ext cx="3399174" cy="684868"/>
            </a:xfrm>
            <a:prstGeom prst="rect">
              <a:avLst/>
            </a:prstGeom>
            <a:grpFill/>
          </p:spPr>
          <p:txBody>
            <a:bodyPr wrap="square" rtlCol="0">
              <a:spAutoFit/>
            </a:bodyPr>
            <a:lstStyle/>
            <a:p>
              <a:pPr algn="ctr"/>
              <a:endParaRPr lang="en-US" sz="2600" dirty="0" smtClean="0">
                <a:solidFill>
                  <a:schemeClr val="bg1"/>
                </a:solidFill>
                <a:latin typeface="Al Bayan Plain" charset="-78"/>
                <a:ea typeface="Al Bayan Plain" charset="-78"/>
                <a:cs typeface="Al Bayan Plain" charset="-78"/>
              </a:endParaRPr>
            </a:p>
            <a:p>
              <a:pPr algn="ctr"/>
              <a:r>
                <a:rPr lang="en-US" sz="2600" dirty="0" smtClean="0">
                  <a:solidFill>
                    <a:schemeClr val="bg1"/>
                  </a:solidFill>
                  <a:latin typeface="Arial" charset="0"/>
                  <a:ea typeface="Arial" charset="0"/>
                  <a:cs typeface="Arial" charset="0"/>
                </a:rPr>
                <a:t>A family-backed </a:t>
              </a:r>
            </a:p>
            <a:p>
              <a:pPr algn="ctr"/>
              <a:r>
                <a:rPr lang="en-US" sz="2600" dirty="0" smtClean="0">
                  <a:solidFill>
                    <a:schemeClr val="bg1"/>
                  </a:solidFill>
                  <a:latin typeface="Arial" charset="0"/>
                  <a:ea typeface="Arial" charset="0"/>
                  <a:cs typeface="Arial" charset="0"/>
                </a:rPr>
                <a:t>company with </a:t>
              </a:r>
            </a:p>
            <a:p>
              <a:pPr algn="ctr"/>
              <a:r>
                <a:rPr lang="en-US" sz="2600" dirty="0" smtClean="0">
                  <a:solidFill>
                    <a:schemeClr val="bg1"/>
                  </a:solidFill>
                  <a:latin typeface="Arial" charset="0"/>
                  <a:ea typeface="Arial" charset="0"/>
                  <a:cs typeface="Arial" charset="0"/>
                </a:rPr>
                <a:t>60 years of </a:t>
              </a:r>
            </a:p>
            <a:p>
              <a:pPr algn="ctr"/>
              <a:r>
                <a:rPr lang="en-US" sz="2600" dirty="0" smtClean="0">
                  <a:solidFill>
                    <a:schemeClr val="bg1"/>
                  </a:solidFill>
                  <a:latin typeface="Arial" charset="0"/>
                  <a:ea typeface="Arial" charset="0"/>
                  <a:cs typeface="Arial" charset="0"/>
                </a:rPr>
                <a:t>experience and excellence in property </a:t>
              </a:r>
            </a:p>
            <a:p>
              <a:pPr algn="ctr"/>
              <a:endParaRPr lang="en-US" sz="2600" dirty="0">
                <a:solidFill>
                  <a:schemeClr val="bg1"/>
                </a:solidFill>
                <a:latin typeface="Arial" charset="0"/>
                <a:ea typeface="Arial" charset="0"/>
                <a:cs typeface="Arial" charset="0"/>
              </a:endParaRPr>
            </a:p>
          </p:txBody>
        </p:sp>
      </p:grpSp>
      <p:sp>
        <p:nvSpPr>
          <p:cNvPr id="18" name="object 3"/>
          <p:cNvSpPr/>
          <p:nvPr/>
        </p:nvSpPr>
        <p:spPr>
          <a:xfrm flipV="1">
            <a:off x="240429" y="6832567"/>
            <a:ext cx="9998964" cy="51625"/>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17" name="Group 16"/>
          <p:cNvGrpSpPr/>
          <p:nvPr/>
        </p:nvGrpSpPr>
        <p:grpSpPr>
          <a:xfrm>
            <a:off x="241300" y="5686425"/>
            <a:ext cx="10058400" cy="790955"/>
            <a:chOff x="114662" y="2020590"/>
            <a:chExt cx="3631837" cy="790955"/>
          </a:xfrm>
          <a:solidFill>
            <a:schemeClr val="accent1"/>
          </a:solidFill>
        </p:grpSpPr>
        <p:sp>
          <p:nvSpPr>
            <p:cNvPr id="19" name="object 7"/>
            <p:cNvSpPr/>
            <p:nvPr/>
          </p:nvSpPr>
          <p:spPr>
            <a:xfrm>
              <a:off x="114662" y="2020590"/>
              <a:ext cx="3631837" cy="790955"/>
            </a:xfrm>
            <a:prstGeom prst="rect">
              <a:avLst/>
            </a:prstGeom>
            <a:grpFill/>
          </p:spPr>
          <p:txBody>
            <a:bodyPr wrap="square" lIns="0" tIns="0" rIns="0" bIns="0" rtlCol="0"/>
            <a:lstStyle/>
            <a:p>
              <a:endParaRPr/>
            </a:p>
          </p:txBody>
        </p:sp>
        <p:sp>
          <p:nvSpPr>
            <p:cNvPr id="20" name="TextBox 19"/>
            <p:cNvSpPr txBox="1"/>
            <p:nvPr/>
          </p:nvSpPr>
          <p:spPr>
            <a:xfrm>
              <a:off x="194926" y="2168525"/>
              <a:ext cx="3449219" cy="523220"/>
            </a:xfrm>
            <a:prstGeom prst="rect">
              <a:avLst/>
            </a:prstGeom>
            <a:grpFill/>
          </p:spPr>
          <p:txBody>
            <a:bodyPr wrap="square" rtlCol="0">
              <a:spAutoFit/>
            </a:bodyPr>
            <a:lstStyle/>
            <a:p>
              <a:pPr algn="ctr"/>
              <a:endParaRPr lang="en-US" sz="2800" dirty="0">
                <a:solidFill>
                  <a:schemeClr val="bg1"/>
                </a:solidFill>
                <a:latin typeface="Al Bayan Plain" charset="-78"/>
                <a:ea typeface="Al Bayan Plain" charset="-78"/>
                <a:cs typeface="Al Bayan Plain" charset="-78"/>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2101821"/>
            <a:ext cx="4267200" cy="3203604"/>
          </a:xfrm>
          <a:prstGeom prst="rect">
            <a:avLst/>
          </a:prstGeom>
        </p:spPr>
      </p:pic>
      <p:sp>
        <p:nvSpPr>
          <p:cNvPr id="2" name="Rectangle 1"/>
          <p:cNvSpPr/>
          <p:nvPr/>
        </p:nvSpPr>
        <p:spPr>
          <a:xfrm>
            <a:off x="463592" y="5782736"/>
            <a:ext cx="9998964" cy="541174"/>
          </a:xfrm>
          <a:prstGeom prst="rect">
            <a:avLst/>
          </a:prstGeom>
        </p:spPr>
        <p:txBody>
          <a:bodyPr wrap="square">
            <a:spAutoFit/>
          </a:bodyPr>
          <a:lstStyle/>
          <a:p>
            <a:pPr algn="ctr">
              <a:lnSpc>
                <a:spcPts val="3500"/>
              </a:lnSpc>
            </a:pPr>
            <a:r>
              <a:rPr lang="en-US" sz="2100" dirty="0">
                <a:solidFill>
                  <a:schemeClr val="bg1"/>
                </a:solidFill>
              </a:rPr>
              <a:t>Since the </a:t>
            </a:r>
            <a:r>
              <a:rPr lang="en-US" sz="2100" dirty="0" smtClean="0">
                <a:solidFill>
                  <a:schemeClr val="bg1"/>
                </a:solidFill>
              </a:rPr>
              <a:t>1950s: Surveying</a:t>
            </a:r>
            <a:r>
              <a:rPr lang="en-US" sz="2100" dirty="0">
                <a:solidFill>
                  <a:schemeClr val="bg1"/>
                </a:solidFill>
              </a:rPr>
              <a:t>, estate agency, property investment and management</a:t>
            </a:r>
          </a:p>
        </p:txBody>
      </p:sp>
      <p:sp>
        <p:nvSpPr>
          <p:cNvPr id="22" name="object 2"/>
          <p:cNvSpPr/>
          <p:nvPr/>
        </p:nvSpPr>
        <p:spPr>
          <a:xfrm flipV="1">
            <a:off x="185277" y="1754506"/>
            <a:ext cx="10149983"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23" name="Rectangle 22"/>
          <p:cNvSpPr/>
          <p:nvPr/>
        </p:nvSpPr>
        <p:spPr>
          <a:xfrm>
            <a:off x="546100" y="581025"/>
            <a:ext cx="9698242"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Holmes Investment Properties</a:t>
            </a:r>
            <a:endParaRPr lang="en-US" sz="4000" dirty="0"/>
          </a:p>
        </p:txBody>
      </p:sp>
    </p:spTree>
    <p:extLst>
      <p:ext uri="{BB962C8B-B14F-4D97-AF65-F5344CB8AC3E}">
        <p14:creationId xmlns:p14="http://schemas.microsoft.com/office/powerpoint/2010/main" val="8230212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505251" cy="4799013"/>
          </a:xfrm>
        </p:spPr>
        <p:txBody>
          <a:bodyPr>
            <a:normAutofit/>
          </a:bodyPr>
          <a:lstStyle/>
          <a:p>
            <a:r>
              <a:rPr lang="en-US" sz="2100" dirty="0" smtClean="0"/>
              <a:t>43 current trampoline centres: 19 competitors, none dominant</a:t>
            </a:r>
          </a:p>
          <a:p>
            <a:r>
              <a:rPr lang="en-US" sz="2100" dirty="0" smtClean="0"/>
              <a:t>19 more centres planned by competition across Great Britain</a:t>
            </a:r>
          </a:p>
          <a:p>
            <a:r>
              <a:rPr lang="en-US" sz="2100" dirty="0" smtClean="0"/>
              <a:t>Venues small enough for diverse range of sites</a:t>
            </a:r>
          </a:p>
          <a:p>
            <a:r>
              <a:rPr lang="en-US" sz="2100" dirty="0"/>
              <a:t>David Lloyd has targeted up to 35 prospective cities</a:t>
            </a:r>
          </a:p>
          <a:p>
            <a:r>
              <a:rPr lang="en-US" sz="2100" dirty="0" smtClean="0"/>
              <a:t>MegaJump’s property partner, Holmes Investment Properties (</a:t>
            </a:r>
            <a:r>
              <a:rPr lang="en-US" sz="2100" dirty="0" err="1" smtClean="0"/>
              <a:t>PropCo</a:t>
            </a:r>
            <a:r>
              <a:rPr lang="en-US" sz="2100" dirty="0" smtClean="0"/>
              <a:t>) plans to fund at least 12 MegaJump centres through to to 2019 </a:t>
            </a:r>
          </a:p>
          <a:p>
            <a:r>
              <a:rPr lang="en-US" sz="2100" dirty="0"/>
              <a:t>I</a:t>
            </a:r>
            <a:r>
              <a:rPr lang="en-US" sz="2100" dirty="0" smtClean="0"/>
              <a:t>n time for 2020 Tokyo Olympics for peak popularity</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UK </a:t>
              </a:r>
              <a:r>
                <a:rPr lang="en-US" sz="2400" dirty="0">
                  <a:solidFill>
                    <a:schemeClr val="bg1"/>
                  </a:solidFill>
                </a:rPr>
                <a:t>t</a:t>
              </a:r>
              <a:r>
                <a:rPr lang="en-US" sz="2400" dirty="0" smtClean="0">
                  <a:solidFill>
                    <a:schemeClr val="bg1"/>
                  </a:solidFill>
                </a:rPr>
                <a:t>rampoline </a:t>
              </a:r>
              <a:r>
                <a:rPr lang="en-US" sz="2400" dirty="0">
                  <a:solidFill>
                    <a:schemeClr val="bg1"/>
                  </a:solidFill>
                </a:rPr>
                <a:t>l</a:t>
              </a:r>
              <a:r>
                <a:rPr lang="en-US" sz="2400" dirty="0" smtClean="0">
                  <a:solidFill>
                    <a:schemeClr val="bg1"/>
                  </a:solidFill>
                </a:rPr>
                <a:t>eisure market – the future </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Venues can be on diverse range of sites </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pic>
        <p:nvPicPr>
          <p:cNvPr id="15" name="Picture 14"/>
          <p:cNvPicPr>
            <a:picLocks noChangeAspect="1"/>
          </p:cNvPicPr>
          <p:nvPr/>
        </p:nvPicPr>
        <p:blipFill>
          <a:blip r:embed="rId3"/>
          <a:stretch>
            <a:fillRect/>
          </a:stretch>
        </p:blipFill>
        <p:spPr>
          <a:xfrm>
            <a:off x="868871" y="5698841"/>
            <a:ext cx="2173287" cy="1054384"/>
          </a:xfrm>
          <a:prstGeom prst="rect">
            <a:avLst/>
          </a:prstGeom>
        </p:spPr>
      </p:pic>
    </p:spTree>
    <p:extLst>
      <p:ext uri="{BB962C8B-B14F-4D97-AF65-F5344CB8AC3E}">
        <p14:creationId xmlns:p14="http://schemas.microsoft.com/office/powerpoint/2010/main" val="267075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3778122"/>
          </a:xfrm>
        </p:spPr>
        <p:txBody>
          <a:bodyPr>
            <a:normAutofit/>
          </a:bodyPr>
          <a:lstStyle/>
          <a:p>
            <a:pPr marL="0" indent="0">
              <a:buNone/>
            </a:pPr>
            <a:r>
              <a:rPr lang="en-US" sz="2400" dirty="0" smtClean="0">
                <a:latin typeface="Arial" charset="0"/>
                <a:ea typeface="Arial" charset="0"/>
                <a:cs typeface="Arial" charset="0"/>
              </a:rPr>
              <a:t>A two-stage process for Holmes Investment Properties (</a:t>
            </a:r>
            <a:r>
              <a:rPr lang="en-US" sz="2400" dirty="0" err="1" smtClean="0">
                <a:latin typeface="Arial" charset="0"/>
                <a:ea typeface="Arial" charset="0"/>
                <a:cs typeface="Arial" charset="0"/>
              </a:rPr>
              <a:t>PropCo</a:t>
            </a:r>
            <a:r>
              <a:rPr lang="en-US" sz="2400" dirty="0" smtClean="0">
                <a:latin typeface="Arial" charset="0"/>
                <a:ea typeface="Arial" charset="0"/>
                <a:cs typeface="Arial" charset="0"/>
              </a:rPr>
              <a:t>)</a:t>
            </a:r>
          </a:p>
          <a:p>
            <a:pPr marL="0" indent="0">
              <a:buNone/>
            </a:pPr>
            <a:endParaRPr lang="en-US" sz="2100" dirty="0" smtClean="0">
              <a:latin typeface="Arial" charset="0"/>
              <a:ea typeface="Arial" charset="0"/>
              <a:cs typeface="Arial" charset="0"/>
            </a:endParaRPr>
          </a:p>
          <a:p>
            <a:r>
              <a:rPr lang="en-US" sz="2300" dirty="0" smtClean="0">
                <a:latin typeface="Arial" charset="0"/>
                <a:ea typeface="Arial" charset="0"/>
                <a:cs typeface="Arial" charset="0"/>
              </a:rPr>
              <a:t>Part One: Equity shareholding</a:t>
            </a:r>
          </a:p>
          <a:p>
            <a:endParaRPr lang="en-US" sz="2300" dirty="0" smtClean="0">
              <a:latin typeface="Arial" charset="0"/>
              <a:ea typeface="Arial" charset="0"/>
              <a:cs typeface="Arial" charset="0"/>
            </a:endParaRPr>
          </a:p>
          <a:p>
            <a:r>
              <a:rPr lang="en-US" sz="2300" dirty="0" smtClean="0">
                <a:latin typeface="Arial" charset="0"/>
                <a:ea typeface="Arial" charset="0"/>
                <a:cs typeface="Arial" charset="0"/>
              </a:rPr>
              <a:t>Part Two: Capital loans</a:t>
            </a:r>
          </a:p>
          <a:p>
            <a:endParaRPr lang="en-US" dirty="0" smtClean="0"/>
          </a:p>
          <a:p>
            <a:pPr marL="0" indent="0">
              <a:buNone/>
            </a:pPr>
            <a:endParaRPr lang="en-US" dirty="0" smtClean="0"/>
          </a:p>
          <a:p>
            <a:endParaRPr lang="en-US"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sp>
        <p:nvSpPr>
          <p:cNvPr id="23" name="object 7"/>
          <p:cNvSpPr/>
          <p:nvPr/>
        </p:nvSpPr>
        <p:spPr>
          <a:xfrm>
            <a:off x="0" y="593821"/>
            <a:ext cx="6413500" cy="790955"/>
          </a:xfrm>
          <a:prstGeom prst="rect">
            <a:avLst/>
          </a:prstGeom>
          <a:solidFill>
            <a:schemeClr val="accent1"/>
          </a:solidFill>
        </p:spPr>
        <p:txBody>
          <a:bodyPr wrap="square" lIns="0" tIns="0" rIns="0" bIns="0" rtlCol="0"/>
          <a:lstStyle/>
          <a:p>
            <a:endParaRPr/>
          </a:p>
        </p:txBody>
      </p:sp>
      <p:grpSp>
        <p:nvGrpSpPr>
          <p:cNvPr id="19" name="Group 18"/>
          <p:cNvGrpSpPr/>
          <p:nvPr/>
        </p:nvGrpSpPr>
        <p:grpSpPr>
          <a:xfrm>
            <a:off x="0"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Imminent listing proposed</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16" name="TextBox 15"/>
          <p:cNvSpPr txBox="1"/>
          <p:nvPr/>
        </p:nvSpPr>
        <p:spPr>
          <a:xfrm>
            <a:off x="164342" y="716109"/>
            <a:ext cx="6084816" cy="461665"/>
          </a:xfrm>
          <a:prstGeom prst="rect">
            <a:avLst/>
          </a:prstGeom>
          <a:noFill/>
        </p:spPr>
        <p:txBody>
          <a:bodyPr wrap="square" rtlCol="0">
            <a:spAutoFit/>
          </a:bodyPr>
          <a:lstStyle/>
          <a:p>
            <a:r>
              <a:rPr lang="en-US" sz="2400" dirty="0" smtClean="0">
                <a:solidFill>
                  <a:schemeClr val="bg1"/>
                </a:solidFill>
              </a:rPr>
              <a:t>The investment </a:t>
            </a:r>
            <a:r>
              <a:rPr lang="en-US" sz="2400" dirty="0">
                <a:solidFill>
                  <a:schemeClr val="bg1"/>
                </a:solidFill>
              </a:rPr>
              <a:t>o</a:t>
            </a:r>
            <a:r>
              <a:rPr lang="en-US" sz="2400" dirty="0" smtClean="0">
                <a:solidFill>
                  <a:schemeClr val="bg1"/>
                </a:solidFill>
              </a:rPr>
              <a:t>pportunity</a:t>
            </a:r>
            <a:endParaRPr lang="en-US" sz="2400" dirty="0">
              <a:solidFill>
                <a:schemeClr val="bg1"/>
              </a:solidFill>
            </a:endParaRPr>
          </a:p>
        </p:txBody>
      </p:sp>
      <p:pic>
        <p:nvPicPr>
          <p:cNvPr id="17" name="Picture 16"/>
          <p:cNvPicPr/>
          <p:nvPr/>
        </p:nvPicPr>
        <p:blipFill>
          <a:blip r:embed="rId2"/>
          <a:stretch>
            <a:fillRect/>
          </a:stretch>
        </p:blipFill>
        <p:spPr>
          <a:xfrm>
            <a:off x="6858758" y="3629025"/>
            <a:ext cx="3364742" cy="3073404"/>
          </a:xfrm>
          <a:prstGeom prst="rect">
            <a:avLst/>
          </a:prstGeom>
        </p:spPr>
      </p:pic>
    </p:spTree>
    <p:extLst>
      <p:ext uri="{BB962C8B-B14F-4D97-AF65-F5344CB8AC3E}">
        <p14:creationId xmlns:p14="http://schemas.microsoft.com/office/powerpoint/2010/main" val="176682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4708981"/>
          </a:xfrm>
        </p:spPr>
        <p:txBody>
          <a:bodyPr>
            <a:normAutofit fontScale="70000" lnSpcReduction="20000"/>
          </a:bodyPr>
          <a:lstStyle/>
          <a:p>
            <a:pPr marL="452438" lvl="5" indent="1833563">
              <a:buAutoNum type="arabicPlain" startAt="2016"/>
            </a:pPr>
            <a:endParaRPr lang="en-US" dirty="0" smtClean="0">
              <a:latin typeface="Arial" charset="0"/>
              <a:ea typeface="Arial" charset="0"/>
              <a:cs typeface="Arial" charset="0"/>
            </a:endParaRPr>
          </a:p>
          <a:p>
            <a:pPr marL="1828800" lvl="4" indent="0">
              <a:lnSpc>
                <a:spcPct val="200000"/>
              </a:lnSpc>
              <a:buNone/>
            </a:pPr>
            <a:r>
              <a:rPr lang="en-US" dirty="0" smtClean="0">
                <a:latin typeface="Arial" charset="0"/>
                <a:ea typeface="Arial" charset="0"/>
                <a:cs typeface="Arial" charset="0"/>
              </a:rPr>
              <a:t>		</a:t>
            </a:r>
          </a:p>
          <a:p>
            <a:pPr marL="1828800" lvl="4" indent="0">
              <a:lnSpc>
                <a:spcPct val="200000"/>
              </a:lnSpc>
              <a:buNone/>
            </a:pPr>
            <a:r>
              <a:rPr lang="en-US" dirty="0"/>
              <a:t>	</a:t>
            </a:r>
            <a:r>
              <a:rPr lang="en-US" dirty="0" smtClean="0"/>
              <a:t>	</a:t>
            </a:r>
            <a:r>
              <a:rPr lang="en-US" dirty="0" smtClean="0">
                <a:latin typeface="Arial" charset="0"/>
                <a:ea typeface="Arial" charset="0"/>
                <a:cs typeface="Arial" charset="0"/>
              </a:rPr>
              <a:t>2017	2018	2019	2020	2021	2022</a:t>
            </a:r>
          </a:p>
          <a:p>
            <a:pPr>
              <a:lnSpc>
                <a:spcPct val="200000"/>
              </a:lnSpc>
            </a:pPr>
            <a:r>
              <a:rPr lang="en-US" dirty="0" smtClean="0">
                <a:latin typeface="Arial" charset="0"/>
                <a:ea typeface="Arial" charset="0"/>
                <a:cs typeface="Arial" charset="0"/>
              </a:rPr>
              <a:t>No of </a:t>
            </a:r>
            <a:r>
              <a:rPr lang="en-US" dirty="0" smtClean="0"/>
              <a:t>Adventure Park</a:t>
            </a:r>
            <a:r>
              <a:rPr lang="en-US" dirty="0" smtClean="0">
                <a:latin typeface="Arial" charset="0"/>
                <a:ea typeface="Arial" charset="0"/>
                <a:cs typeface="Arial" charset="0"/>
              </a:rPr>
              <a:t> sites	3	5	</a:t>
            </a:r>
            <a:r>
              <a:rPr lang="en-US" dirty="0"/>
              <a:t>8</a:t>
            </a:r>
            <a:r>
              <a:rPr lang="en-US" dirty="0" smtClean="0">
                <a:latin typeface="Arial" charset="0"/>
                <a:ea typeface="Arial" charset="0"/>
                <a:cs typeface="Arial" charset="0"/>
              </a:rPr>
              <a:t>	12	12	12</a:t>
            </a:r>
            <a:endParaRPr lang="en-US" dirty="0">
              <a:latin typeface="Arial" charset="0"/>
              <a:ea typeface="Arial" charset="0"/>
              <a:cs typeface="Arial" charset="0"/>
            </a:endParaRPr>
          </a:p>
          <a:p>
            <a:pPr>
              <a:lnSpc>
                <a:spcPct val="200000"/>
              </a:lnSpc>
            </a:pPr>
            <a:r>
              <a:rPr lang="en-US" dirty="0" smtClean="0"/>
              <a:t>Net Income	</a:t>
            </a:r>
            <a:r>
              <a:rPr lang="en-US" dirty="0" smtClean="0">
                <a:latin typeface="Arial" charset="0"/>
                <a:ea typeface="Arial" charset="0"/>
                <a:cs typeface="Arial" charset="0"/>
              </a:rPr>
              <a:t>		0.0	0.5	</a:t>
            </a:r>
            <a:r>
              <a:rPr lang="en-US" dirty="0" smtClean="0"/>
              <a:t>11.9</a:t>
            </a:r>
            <a:r>
              <a:rPr lang="en-US" dirty="0" smtClean="0">
                <a:latin typeface="Arial" charset="0"/>
                <a:ea typeface="Arial" charset="0"/>
                <a:cs typeface="Arial" charset="0"/>
              </a:rPr>
              <a:t>	</a:t>
            </a:r>
            <a:r>
              <a:rPr lang="en-US" dirty="0" smtClean="0"/>
              <a:t>9.4</a:t>
            </a:r>
            <a:r>
              <a:rPr lang="en-US" dirty="0" smtClean="0">
                <a:latin typeface="Arial" charset="0"/>
                <a:ea typeface="Arial" charset="0"/>
                <a:cs typeface="Arial" charset="0"/>
              </a:rPr>
              <a:t>	</a:t>
            </a:r>
            <a:r>
              <a:rPr lang="en-US" dirty="0" smtClean="0"/>
              <a:t>15.0</a:t>
            </a:r>
            <a:r>
              <a:rPr lang="en-US" dirty="0" smtClean="0">
                <a:latin typeface="Arial" charset="0"/>
                <a:ea typeface="Arial" charset="0"/>
                <a:cs typeface="Arial" charset="0"/>
              </a:rPr>
              <a:t>	</a:t>
            </a:r>
            <a:r>
              <a:rPr lang="en-US" dirty="0" smtClean="0"/>
              <a:t>17.1</a:t>
            </a:r>
            <a:endParaRPr lang="en-US" dirty="0" smtClean="0">
              <a:latin typeface="Arial" charset="0"/>
              <a:ea typeface="Arial" charset="0"/>
              <a:cs typeface="Arial" charset="0"/>
            </a:endParaRPr>
          </a:p>
          <a:p>
            <a:pPr>
              <a:lnSpc>
                <a:spcPct val="200000"/>
              </a:lnSpc>
            </a:pPr>
            <a:r>
              <a:rPr lang="en-US" dirty="0" smtClean="0"/>
              <a:t>Profit before Tax</a:t>
            </a:r>
            <a:r>
              <a:rPr lang="en-US" dirty="0" smtClean="0">
                <a:latin typeface="Arial" charset="0"/>
                <a:ea typeface="Arial" charset="0"/>
                <a:cs typeface="Arial" charset="0"/>
              </a:rPr>
              <a:t>			</a:t>
            </a:r>
            <a:r>
              <a:rPr lang="en-US" dirty="0" smtClean="0">
                <a:solidFill>
                  <a:srgbClr val="FF0000"/>
                </a:solidFill>
                <a:latin typeface="Arial" charset="0"/>
                <a:ea typeface="Arial" charset="0"/>
                <a:cs typeface="Arial" charset="0"/>
              </a:rPr>
              <a:t>(0.05)	(0.03)</a:t>
            </a:r>
            <a:r>
              <a:rPr lang="en-US" dirty="0" smtClean="0">
                <a:latin typeface="Arial" charset="0"/>
                <a:ea typeface="Arial" charset="0"/>
                <a:cs typeface="Arial" charset="0"/>
              </a:rPr>
              <a:t>	10.5	7.7	12.7	14.5</a:t>
            </a:r>
          </a:p>
          <a:p>
            <a:pPr>
              <a:lnSpc>
                <a:spcPct val="200000"/>
              </a:lnSpc>
            </a:pPr>
            <a:r>
              <a:rPr lang="en-US" dirty="0" smtClean="0">
                <a:latin typeface="Arial" charset="0"/>
                <a:ea typeface="Arial" charset="0"/>
                <a:cs typeface="Arial" charset="0"/>
              </a:rPr>
              <a:t>Equity Raise (MJ)		6.0	</a:t>
            </a:r>
            <a:r>
              <a:rPr lang="en-US" dirty="0" smtClean="0"/>
              <a:t>6.0</a:t>
            </a:r>
            <a:endParaRPr lang="en-US" dirty="0" smtClean="0">
              <a:latin typeface="Arial" charset="0"/>
              <a:ea typeface="Arial" charset="0"/>
              <a:cs typeface="Arial" charset="0"/>
            </a:endParaRPr>
          </a:p>
          <a:p>
            <a:pPr>
              <a:lnSpc>
                <a:spcPct val="200000"/>
              </a:lnSpc>
            </a:pPr>
            <a:r>
              <a:rPr lang="en-US" dirty="0" smtClean="0">
                <a:latin typeface="Arial" charset="0"/>
                <a:ea typeface="Arial" charset="0"/>
                <a:cs typeface="Arial" charset="0"/>
              </a:rPr>
              <a:t>Enterprise value (8x)		4.4	</a:t>
            </a:r>
            <a:r>
              <a:rPr lang="en-US" dirty="0" smtClean="0"/>
              <a:t>19.9</a:t>
            </a:r>
            <a:r>
              <a:rPr lang="en-US" dirty="0" smtClean="0">
                <a:latin typeface="Arial" charset="0"/>
                <a:ea typeface="Arial" charset="0"/>
                <a:cs typeface="Arial" charset="0"/>
              </a:rPr>
              <a:t>	</a:t>
            </a:r>
            <a:r>
              <a:rPr lang="en-US" dirty="0" smtClean="0"/>
              <a:t>61.9</a:t>
            </a:r>
            <a:r>
              <a:rPr lang="en-US" dirty="0" smtClean="0">
                <a:latin typeface="Arial" charset="0"/>
                <a:ea typeface="Arial" charset="0"/>
                <a:cs typeface="Arial" charset="0"/>
              </a:rPr>
              <a:t>	</a:t>
            </a:r>
            <a:r>
              <a:rPr lang="en-US" dirty="0" smtClean="0"/>
              <a:t>94.2</a:t>
            </a:r>
            <a:r>
              <a:rPr lang="en-US" dirty="0" smtClean="0">
                <a:latin typeface="Arial" charset="0"/>
                <a:ea typeface="Arial" charset="0"/>
                <a:cs typeface="Arial" charset="0"/>
              </a:rPr>
              <a:t>	</a:t>
            </a:r>
            <a:r>
              <a:rPr lang="en-US" dirty="0" smtClean="0"/>
              <a:t>146.6</a:t>
            </a:r>
            <a:r>
              <a:rPr lang="en-US" dirty="0" smtClean="0">
                <a:latin typeface="Arial" charset="0"/>
                <a:ea typeface="Arial" charset="0"/>
                <a:cs typeface="Arial" charset="0"/>
              </a:rPr>
              <a:t>	166.7</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The </a:t>
              </a:r>
              <a:r>
                <a:rPr lang="en-US" sz="2400" dirty="0" err="1" smtClean="0">
                  <a:solidFill>
                    <a:schemeClr val="bg1"/>
                  </a:solidFill>
                </a:rPr>
                <a:t>PropCo</a:t>
              </a:r>
              <a:r>
                <a:rPr lang="en-US" sz="2400" dirty="0" smtClean="0">
                  <a:solidFill>
                    <a:schemeClr val="bg1"/>
                  </a:solidFill>
                </a:rPr>
                <a:t> investment case  </a:t>
              </a:r>
              <a:endParaRPr lang="en-US" sz="2400" dirty="0">
                <a:solidFill>
                  <a:schemeClr val="bg1"/>
                </a:solidFill>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9" name="TextBox 8"/>
          <p:cNvSpPr txBox="1"/>
          <p:nvPr/>
        </p:nvSpPr>
        <p:spPr>
          <a:xfrm>
            <a:off x="785813" y="1788553"/>
            <a:ext cx="1964276" cy="646331"/>
          </a:xfrm>
          <a:prstGeom prst="rect">
            <a:avLst/>
          </a:prstGeom>
          <a:noFill/>
        </p:spPr>
        <p:txBody>
          <a:bodyPr wrap="square" rtlCol="0">
            <a:spAutoFit/>
          </a:bodyPr>
          <a:lstStyle/>
          <a:p>
            <a:r>
              <a:rPr lang="en-US" sz="2200" b="1" dirty="0" smtClean="0">
                <a:solidFill>
                  <a:schemeClr val="accent1">
                    <a:lumMod val="75000"/>
                  </a:schemeClr>
                </a:solidFill>
              </a:rPr>
              <a:t>£ millions</a:t>
            </a:r>
          </a:p>
          <a:p>
            <a:r>
              <a:rPr lang="en-US" sz="1400" b="1" dirty="0" smtClean="0">
                <a:solidFill>
                  <a:schemeClr val="accent1">
                    <a:lumMod val="75000"/>
                  </a:schemeClr>
                </a:solidFill>
              </a:rPr>
              <a:t>Figures rounded</a:t>
            </a:r>
            <a:endParaRPr lang="en-US" sz="1400" b="1" dirty="0">
              <a:solidFill>
                <a:schemeClr val="accent1">
                  <a:lumMod val="75000"/>
                </a:schemeClr>
              </a:solidFill>
            </a:endParaRPr>
          </a:p>
        </p:txBody>
      </p:sp>
    </p:spTree>
    <p:extLst>
      <p:ext uri="{BB962C8B-B14F-4D97-AF65-F5344CB8AC3E}">
        <p14:creationId xmlns:p14="http://schemas.microsoft.com/office/powerpoint/2010/main" val="1966626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2035562"/>
            <a:ext cx="9014226" cy="3778122"/>
          </a:xfrm>
        </p:spPr>
        <p:txBody>
          <a:bodyPr>
            <a:normAutofit/>
          </a:bodyPr>
          <a:lstStyle/>
          <a:p>
            <a:pPr marL="0" indent="0">
              <a:buNone/>
            </a:pPr>
            <a:r>
              <a:rPr lang="en-US" sz="2400" dirty="0" smtClean="0">
                <a:latin typeface="Arial" charset="0"/>
                <a:ea typeface="Arial" charset="0"/>
                <a:cs typeface="Arial" charset="0"/>
              </a:rPr>
              <a:t>A two-stage process for Holmes Investment Properties (</a:t>
            </a:r>
            <a:r>
              <a:rPr lang="en-US" sz="2400" dirty="0" err="1" smtClean="0">
                <a:latin typeface="Arial" charset="0"/>
                <a:ea typeface="Arial" charset="0"/>
                <a:cs typeface="Arial" charset="0"/>
              </a:rPr>
              <a:t>PropCo</a:t>
            </a:r>
            <a:r>
              <a:rPr lang="en-US" sz="2400" dirty="0" smtClean="0">
                <a:latin typeface="Arial" charset="0"/>
                <a:ea typeface="Arial" charset="0"/>
                <a:cs typeface="Arial" charset="0"/>
              </a:rPr>
              <a:t>)</a:t>
            </a:r>
          </a:p>
          <a:p>
            <a:pPr marL="0" indent="0">
              <a:buNone/>
            </a:pPr>
            <a:endParaRPr lang="en-US" sz="2100" dirty="0" smtClean="0">
              <a:latin typeface="Arial" charset="0"/>
              <a:ea typeface="Arial" charset="0"/>
              <a:cs typeface="Arial" charset="0"/>
            </a:endParaRPr>
          </a:p>
          <a:p>
            <a:r>
              <a:rPr lang="en-US" sz="2300" dirty="0" smtClean="0">
                <a:latin typeface="Arial" charset="0"/>
                <a:ea typeface="Arial" charset="0"/>
                <a:cs typeface="Arial" charset="0"/>
              </a:rPr>
              <a:t>Part One: Equity shareholding</a:t>
            </a:r>
          </a:p>
          <a:p>
            <a:endParaRPr lang="en-US" sz="2300" dirty="0" smtClean="0">
              <a:latin typeface="Arial" charset="0"/>
              <a:ea typeface="Arial" charset="0"/>
              <a:cs typeface="Arial" charset="0"/>
            </a:endParaRPr>
          </a:p>
          <a:p>
            <a:r>
              <a:rPr lang="en-US" sz="2300" dirty="0" smtClean="0">
                <a:latin typeface="Arial" charset="0"/>
                <a:ea typeface="Arial" charset="0"/>
                <a:cs typeface="Arial" charset="0"/>
              </a:rPr>
              <a:t>Part Two: Capital loans</a:t>
            </a:r>
          </a:p>
          <a:p>
            <a:endParaRPr lang="en-US" dirty="0" smtClean="0"/>
          </a:p>
          <a:p>
            <a:pPr marL="0" indent="0">
              <a:buNone/>
            </a:pPr>
            <a:endParaRPr lang="en-US" dirty="0" smtClean="0"/>
          </a:p>
          <a:p>
            <a:endParaRPr lang="en-US"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sp>
        <p:nvSpPr>
          <p:cNvPr id="23" name="object 7"/>
          <p:cNvSpPr/>
          <p:nvPr/>
        </p:nvSpPr>
        <p:spPr>
          <a:xfrm>
            <a:off x="0" y="593821"/>
            <a:ext cx="6413500" cy="790955"/>
          </a:xfrm>
          <a:prstGeom prst="rect">
            <a:avLst/>
          </a:prstGeom>
          <a:solidFill>
            <a:schemeClr val="accent1"/>
          </a:solidFill>
        </p:spPr>
        <p:txBody>
          <a:bodyPr wrap="square" lIns="0" tIns="0" rIns="0" bIns="0" rtlCol="0"/>
          <a:lstStyle/>
          <a:p>
            <a:endParaRPr/>
          </a:p>
        </p:txBody>
      </p:sp>
      <p:grpSp>
        <p:nvGrpSpPr>
          <p:cNvPr id="19" name="Group 18"/>
          <p:cNvGrpSpPr/>
          <p:nvPr/>
        </p:nvGrpSpPr>
        <p:grpSpPr>
          <a:xfrm>
            <a:off x="0"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Imminent listing proposed</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
        <p:nvSpPr>
          <p:cNvPr id="16" name="TextBox 15"/>
          <p:cNvSpPr txBox="1"/>
          <p:nvPr/>
        </p:nvSpPr>
        <p:spPr>
          <a:xfrm>
            <a:off x="164342" y="716109"/>
            <a:ext cx="6084816" cy="461665"/>
          </a:xfrm>
          <a:prstGeom prst="rect">
            <a:avLst/>
          </a:prstGeom>
          <a:noFill/>
        </p:spPr>
        <p:txBody>
          <a:bodyPr wrap="square" rtlCol="0">
            <a:spAutoFit/>
          </a:bodyPr>
          <a:lstStyle/>
          <a:p>
            <a:r>
              <a:rPr lang="en-US" sz="2400" dirty="0" smtClean="0">
                <a:solidFill>
                  <a:schemeClr val="bg1"/>
                </a:solidFill>
              </a:rPr>
              <a:t>The investment </a:t>
            </a:r>
            <a:r>
              <a:rPr lang="en-US" sz="2400" dirty="0">
                <a:solidFill>
                  <a:schemeClr val="bg1"/>
                </a:solidFill>
              </a:rPr>
              <a:t>o</a:t>
            </a:r>
            <a:r>
              <a:rPr lang="en-US" sz="2400" dirty="0" smtClean="0">
                <a:solidFill>
                  <a:schemeClr val="bg1"/>
                </a:solidFill>
              </a:rPr>
              <a:t>pportunity</a:t>
            </a:r>
            <a:endParaRPr lang="en-US" sz="2400" dirty="0">
              <a:solidFill>
                <a:schemeClr val="bg1"/>
              </a:solidFill>
            </a:endParaRPr>
          </a:p>
        </p:txBody>
      </p:sp>
    </p:spTree>
    <p:extLst>
      <p:ext uri="{BB962C8B-B14F-4D97-AF65-F5344CB8AC3E}">
        <p14:creationId xmlns:p14="http://schemas.microsoft.com/office/powerpoint/2010/main" val="1019585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839586" y="1876425"/>
            <a:ext cx="7859914" cy="3542711"/>
          </a:xfrm>
        </p:spPr>
        <p:txBody>
          <a:bodyPr>
            <a:normAutofit/>
          </a:bodyPr>
          <a:lstStyle/>
          <a:p>
            <a:pPr marL="342900" indent="-342900">
              <a:lnSpc>
                <a:spcPts val="3000"/>
              </a:lnSpc>
              <a:buFont typeface="Arial" charset="0"/>
              <a:buChar char="•"/>
            </a:pPr>
            <a:r>
              <a:rPr lang="en-US" sz="2100" dirty="0" smtClean="0"/>
              <a:t>Proposal to list HIP Plc in 2016</a:t>
            </a:r>
          </a:p>
          <a:p>
            <a:pPr marL="342900" indent="-342900">
              <a:lnSpc>
                <a:spcPts val="3000"/>
              </a:lnSpc>
              <a:buFont typeface="Arial" charset="0"/>
              <a:buChar char="•"/>
            </a:pPr>
            <a:r>
              <a:rPr lang="en-US" sz="2100" dirty="0" smtClean="0"/>
              <a:t>2016 equity call - £6m to fund Adventure Park MegaJump expansion</a:t>
            </a:r>
          </a:p>
          <a:p>
            <a:pPr marL="342900" indent="-342900">
              <a:lnSpc>
                <a:spcPts val="3000"/>
              </a:lnSpc>
              <a:buFont typeface="Arial" charset="0"/>
              <a:buChar char="•"/>
            </a:pPr>
            <a:r>
              <a:rPr lang="en-US" sz="2100" dirty="0"/>
              <a:t>Further equity call in 2017 </a:t>
            </a:r>
            <a:endParaRPr lang="en-US" sz="2100" dirty="0" smtClean="0"/>
          </a:p>
          <a:p>
            <a:pPr marL="342900" indent="-342900">
              <a:lnSpc>
                <a:spcPts val="3000"/>
              </a:lnSpc>
              <a:buFont typeface="Arial" charset="0"/>
              <a:buChar char="•"/>
            </a:pPr>
            <a:r>
              <a:rPr lang="en-US" sz="2100" dirty="0" smtClean="0"/>
              <a:t>Borrowing guaranteed – 60% on sites, 100% for build</a:t>
            </a:r>
          </a:p>
          <a:p>
            <a:pPr marL="342900" indent="-342900">
              <a:lnSpc>
                <a:spcPts val="3000"/>
              </a:lnSpc>
              <a:buFont typeface="Arial" charset="0"/>
              <a:buChar char="•"/>
            </a:pPr>
            <a:r>
              <a:rPr lang="en-US" sz="2100" dirty="0" smtClean="0"/>
              <a:t>5 year plan with potential exit</a:t>
            </a:r>
          </a:p>
          <a:p>
            <a:pPr marL="0" indent="0">
              <a:buNone/>
            </a:pPr>
            <a:endParaRPr lang="en-US" sz="2100" dirty="0" smtClean="0"/>
          </a:p>
          <a:p>
            <a:endParaRPr lang="en-US" sz="2100" dirty="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p:grpSpPr>
        <p:sp>
          <p:nvSpPr>
            <p:cNvPr id="23" name="object 7"/>
            <p:cNvSpPr/>
            <p:nvPr/>
          </p:nvSpPr>
          <p:spPr>
            <a:xfrm>
              <a:off x="0" y="593821"/>
              <a:ext cx="3132328" cy="790955"/>
            </a:xfrm>
            <a:prstGeom prst="rect">
              <a:avLst/>
            </a:prstGeom>
            <a:solidFill>
              <a:schemeClr val="accent1"/>
            </a:solidFill>
          </p:spPr>
          <p:txBody>
            <a:bodyPr wrap="square" lIns="0" tIns="0" rIns="0" bIns="0" rtlCol="0"/>
            <a:lstStyle/>
            <a:p>
              <a:endParaRPr/>
            </a:p>
          </p:txBody>
        </p:sp>
        <p:sp>
          <p:nvSpPr>
            <p:cNvPr id="24" name="TextBox 2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The investment plan for HIP Plc </a:t>
              </a:r>
              <a:endParaRPr lang="en-US" sz="2400" dirty="0">
                <a:solidFill>
                  <a:schemeClr val="bg1"/>
                </a:solidFill>
              </a:endParaRPr>
            </a:p>
          </p:txBody>
        </p:sp>
      </p:grpSp>
      <p:grpSp>
        <p:nvGrpSpPr>
          <p:cNvPr id="19" name="Group 18"/>
          <p:cNvGrpSpPr/>
          <p:nvPr/>
        </p:nvGrpSpPr>
        <p:grpSpPr>
          <a:xfrm>
            <a:off x="-35496" y="5907236"/>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Listing, equity and borrowings</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5" name="Picture 14"/>
          <p:cNvPicPr>
            <a:picLocks noChangeAspect="1"/>
          </p:cNvPicPr>
          <p:nvPr/>
        </p:nvPicPr>
        <p:blipFill>
          <a:blip r:embed="rId2"/>
          <a:stretch>
            <a:fillRect/>
          </a:stretch>
        </p:blipFill>
        <p:spPr>
          <a:xfrm>
            <a:off x="6490753" y="4238625"/>
            <a:ext cx="3732747" cy="2507940"/>
          </a:xfrm>
          <a:prstGeom prst="rect">
            <a:avLst/>
          </a:prstGeom>
        </p:spPr>
      </p:pic>
    </p:spTree>
    <p:extLst>
      <p:ext uri="{BB962C8B-B14F-4D97-AF65-F5344CB8AC3E}">
        <p14:creationId xmlns:p14="http://schemas.microsoft.com/office/powerpoint/2010/main" val="1672242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3" y="2012950"/>
            <a:ext cx="9456648" cy="4799013"/>
          </a:xfrm>
        </p:spPr>
        <p:txBody>
          <a:bodyPr>
            <a:normAutofit/>
          </a:bodyPr>
          <a:lstStyle/>
          <a:p>
            <a:r>
              <a:rPr lang="en-US" sz="2100" dirty="0" smtClean="0"/>
              <a:t>Interconnected companies – HIP </a:t>
            </a:r>
            <a:r>
              <a:rPr lang="en-US" sz="1800" dirty="0" smtClean="0"/>
              <a:t>(</a:t>
            </a:r>
            <a:r>
              <a:rPr lang="en-US" sz="1800" dirty="0" err="1" smtClean="0"/>
              <a:t>PropCo</a:t>
            </a:r>
            <a:r>
              <a:rPr lang="en-US" sz="1800" dirty="0" smtClean="0"/>
              <a:t>) </a:t>
            </a:r>
            <a:r>
              <a:rPr lang="en-US" sz="2100" dirty="0" smtClean="0"/>
              <a:t>&amp; Adventure Parks </a:t>
            </a:r>
            <a:r>
              <a:rPr lang="en-US" sz="1800" dirty="0" smtClean="0"/>
              <a:t>(</a:t>
            </a:r>
            <a:r>
              <a:rPr lang="en-US" sz="1800" dirty="0" err="1" smtClean="0"/>
              <a:t>OpCo</a:t>
            </a:r>
            <a:r>
              <a:rPr lang="en-US" sz="1800" dirty="0" smtClean="0"/>
              <a:t>)</a:t>
            </a:r>
          </a:p>
          <a:p>
            <a:r>
              <a:rPr lang="en-US" sz="2100" dirty="0" smtClean="0"/>
              <a:t>Proof of concept</a:t>
            </a:r>
          </a:p>
          <a:p>
            <a:r>
              <a:rPr lang="en-US" sz="2100" dirty="0" smtClean="0"/>
              <a:t>Cross shareholding</a:t>
            </a:r>
          </a:p>
          <a:p>
            <a:r>
              <a:rPr lang="en-US" sz="2100" dirty="0" smtClean="0"/>
              <a:t>Separate operating company and property company</a:t>
            </a:r>
          </a:p>
          <a:p>
            <a:r>
              <a:rPr lang="en-US" sz="2100" dirty="0" smtClean="0"/>
              <a:t>Both companies have family history, big names and sector experience</a:t>
            </a:r>
          </a:p>
          <a:p>
            <a:r>
              <a:rPr lang="en-US" sz="2100" dirty="0" smtClean="0"/>
              <a:t>Mix of equity raise and borrowings</a:t>
            </a: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HIP and Adventure Park - Summary</a:t>
              </a:r>
              <a:endParaRPr lang="en-US" sz="2400" dirty="0">
                <a:solidFill>
                  <a:schemeClr val="bg1"/>
                </a:solidFill>
              </a:endParaRPr>
            </a:p>
          </p:txBody>
        </p:sp>
      </p:gr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6" name="Group 15"/>
          <p:cNvGrpSpPr/>
          <p:nvPr/>
        </p:nvGrpSpPr>
        <p:grpSpPr>
          <a:xfrm>
            <a:off x="5349304" y="5915025"/>
            <a:ext cx="5407596" cy="790955"/>
            <a:chOff x="114662" y="2020590"/>
            <a:chExt cx="3631837" cy="790955"/>
          </a:xfrm>
          <a:solidFill>
            <a:schemeClr val="accent1"/>
          </a:solidFill>
        </p:grpSpPr>
        <p:sp>
          <p:nvSpPr>
            <p:cNvPr id="17" name="object 7"/>
            <p:cNvSpPr/>
            <p:nvPr/>
          </p:nvSpPr>
          <p:spPr>
            <a:xfrm>
              <a:off x="114662" y="2020590"/>
              <a:ext cx="3631837" cy="790955"/>
            </a:xfrm>
            <a:prstGeom prst="rect">
              <a:avLst/>
            </a:prstGeom>
            <a:grpFill/>
          </p:spPr>
          <p:txBody>
            <a:bodyPr wrap="square" lIns="0" tIns="0" rIns="0" bIns="0" rtlCol="0"/>
            <a:lstStyle/>
            <a:p>
              <a:endParaRPr/>
            </a:p>
          </p:txBody>
        </p:sp>
        <p:sp>
          <p:nvSpPr>
            <p:cNvPr id="18" name="TextBox 17"/>
            <p:cNvSpPr txBox="1"/>
            <p:nvPr/>
          </p:nvSpPr>
          <p:spPr>
            <a:xfrm>
              <a:off x="114662" y="2168525"/>
              <a:ext cx="3631837"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Consider five year exit</a:t>
              </a:r>
              <a:endParaRPr lang="en-US" sz="2400" dirty="0">
                <a:solidFill>
                  <a:schemeClr val="bg1"/>
                </a:solidFill>
                <a:latin typeface="Al Bayan Plain" charset="-78"/>
                <a:ea typeface="Al Bayan Plain" charset="-78"/>
                <a:cs typeface="Al Bayan Plain" charset="-78"/>
              </a:endParaRPr>
            </a:p>
          </p:txBody>
        </p:sp>
      </p:grpSp>
    </p:spTree>
    <p:extLst>
      <p:ext uri="{BB962C8B-B14F-4D97-AF65-F5344CB8AC3E}">
        <p14:creationId xmlns:p14="http://schemas.microsoft.com/office/powerpoint/2010/main" val="1603073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a:xfrm>
            <a:off x="735012" y="2012950"/>
            <a:ext cx="9505251" cy="5016046"/>
          </a:xfrm>
        </p:spPr>
        <p:txBody>
          <a:bodyPr>
            <a:normAutofit/>
          </a:bodyPr>
          <a:lstStyle/>
          <a:p>
            <a:pPr marL="0" indent="0">
              <a:lnSpc>
                <a:spcPts val="3000"/>
              </a:lnSpc>
              <a:buNone/>
            </a:pPr>
            <a:r>
              <a:rPr lang="en-GB" sz="2000" dirty="0" smtClean="0">
                <a:latin typeface="Arial" charset="0"/>
                <a:ea typeface="Arial" charset="0"/>
                <a:cs typeface="Arial" charset="0"/>
              </a:rPr>
              <a:t>David Lloyd</a:t>
            </a:r>
          </a:p>
          <a:p>
            <a:pPr marL="0" indent="0">
              <a:lnSpc>
                <a:spcPts val="3000"/>
              </a:lnSpc>
              <a:buNone/>
            </a:pPr>
            <a:r>
              <a:rPr lang="en-GB" sz="2000" dirty="0" smtClean="0">
                <a:latin typeface="Arial" charset="0"/>
                <a:ea typeface="Arial" charset="0"/>
                <a:cs typeface="Arial" charset="0"/>
              </a:rPr>
              <a:t>Martin </a:t>
            </a:r>
            <a:r>
              <a:rPr lang="en-GB" sz="2000" dirty="0" err="1" smtClean="0">
                <a:latin typeface="Arial" charset="0"/>
                <a:ea typeface="Arial" charset="0"/>
                <a:cs typeface="Arial" charset="0"/>
              </a:rPr>
              <a:t>Helme</a:t>
            </a:r>
            <a:endParaRPr lang="en-GB" sz="2000" dirty="0" smtClean="0">
              <a:latin typeface="Arial" charset="0"/>
              <a:ea typeface="Arial" charset="0"/>
              <a:cs typeface="Arial" charset="0"/>
            </a:endParaRPr>
          </a:p>
          <a:p>
            <a:pPr marL="0" indent="0">
              <a:lnSpc>
                <a:spcPts val="3000"/>
              </a:lnSpc>
              <a:buNone/>
            </a:pPr>
            <a:r>
              <a:rPr lang="en-GB" sz="2000" dirty="0" smtClean="0">
                <a:latin typeface="Arial" charset="0"/>
                <a:ea typeface="Arial" charset="0"/>
                <a:cs typeface="Arial" charset="0"/>
              </a:rPr>
              <a:t>Nicholas Holmes</a:t>
            </a:r>
          </a:p>
          <a:p>
            <a:pPr marL="0" indent="0">
              <a:lnSpc>
                <a:spcPts val="3000"/>
              </a:lnSpc>
              <a:buNone/>
            </a:pPr>
            <a:r>
              <a:rPr lang="en-GB" sz="2000" dirty="0" smtClean="0">
                <a:latin typeface="Arial" charset="0"/>
                <a:ea typeface="Arial" charset="0"/>
                <a:cs typeface="Arial" charset="0"/>
              </a:rPr>
              <a:t>Charles Gregory</a:t>
            </a:r>
          </a:p>
          <a:p>
            <a:pPr marL="0" indent="0">
              <a:lnSpc>
                <a:spcPts val="3000"/>
              </a:lnSpc>
              <a:buNone/>
            </a:pPr>
            <a:r>
              <a:rPr lang="en-GB" sz="2000" dirty="0" smtClean="0"/>
              <a:t>Brian Morris</a:t>
            </a:r>
            <a:endParaRPr lang="en-GB" sz="2000" dirty="0" smtClean="0">
              <a:latin typeface="Arial" charset="0"/>
              <a:ea typeface="Arial" charset="0"/>
              <a:cs typeface="Arial" charset="0"/>
            </a:endParaRPr>
          </a:p>
          <a:p>
            <a:pPr marL="0" indent="0">
              <a:lnSpc>
                <a:spcPts val="3000"/>
              </a:lnSpc>
              <a:buNone/>
            </a:pPr>
            <a:endParaRPr lang="en-GB" sz="2000" dirty="0">
              <a:latin typeface="Arial" charset="0"/>
              <a:ea typeface="Arial" charset="0"/>
              <a:cs typeface="Arial" charset="0"/>
            </a:endParaRPr>
          </a:p>
          <a:p>
            <a:pPr marL="0" indent="0">
              <a:lnSpc>
                <a:spcPts val="3000"/>
              </a:lnSpc>
              <a:buNone/>
            </a:pPr>
            <a:endParaRPr lang="en-GB" sz="2000" dirty="0" smtClean="0">
              <a:latin typeface="Arial" charset="0"/>
              <a:ea typeface="Arial" charset="0"/>
              <a:cs typeface="Arial" charset="0"/>
            </a:endParaRPr>
          </a:p>
          <a:p>
            <a:pPr marL="0" indent="0">
              <a:lnSpc>
                <a:spcPts val="3000"/>
              </a:lnSpc>
              <a:buNone/>
            </a:pPr>
            <a:endParaRPr lang="en-GB" sz="2000" dirty="0" smtClean="0">
              <a:latin typeface="Arial" charset="0"/>
              <a:ea typeface="Arial" charset="0"/>
              <a:cs typeface="Arial" charset="0"/>
            </a:endParaRPr>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The Board of Directors</a:t>
              </a:r>
              <a:endParaRPr lang="en-US" sz="2400" dirty="0">
                <a:solidFill>
                  <a:schemeClr val="bg1"/>
                </a:solidFill>
              </a:endParaRPr>
            </a:p>
          </p:txBody>
        </p:sp>
      </p:grpSp>
      <p:grpSp>
        <p:nvGrpSpPr>
          <p:cNvPr id="19" name="Group 18"/>
          <p:cNvGrpSpPr/>
          <p:nvPr/>
        </p:nvGrpSpPr>
        <p:grpSpPr>
          <a:xfrm>
            <a:off x="-63500" y="5886070"/>
            <a:ext cx="5483797" cy="790955"/>
            <a:chOff x="114662" y="2020590"/>
            <a:chExt cx="3683015"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602751"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Broad experience &amp; expertise</a:t>
              </a:r>
              <a:endParaRPr lang="en-US" sz="2400" dirty="0">
                <a:solidFill>
                  <a:schemeClr val="bg1"/>
                </a:solidFill>
                <a:latin typeface="Al Bayan Plain" charset="-78"/>
                <a:ea typeface="Al Bayan Plain" charset="-78"/>
                <a:cs typeface="Al Bayan Plain" charset="-78"/>
              </a:endParaRPr>
            </a:p>
          </p:txBody>
        </p:sp>
      </p:grpSp>
      <p:sp>
        <p:nvSpPr>
          <p:cNvPr id="5" name="Footer Placeholder 4"/>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pic>
        <p:nvPicPr>
          <p:cNvPr id="15" name="Picture 14"/>
          <p:cNvPicPr/>
          <p:nvPr/>
        </p:nvPicPr>
        <p:blipFill rotWithShape="1">
          <a:blip r:embed="rId2"/>
          <a:srcRect l="-1618" t="6733" r="213" b="-4103"/>
          <a:stretch/>
        </p:blipFill>
        <p:spPr>
          <a:xfrm>
            <a:off x="7480300" y="3024252"/>
            <a:ext cx="2734563" cy="3810000"/>
          </a:xfrm>
          <a:prstGeom prst="rect">
            <a:avLst/>
          </a:prstGeom>
        </p:spPr>
      </p:pic>
    </p:spTree>
    <p:extLst>
      <p:ext uri="{BB962C8B-B14F-4D97-AF65-F5344CB8AC3E}">
        <p14:creationId xmlns:p14="http://schemas.microsoft.com/office/powerpoint/2010/main" val="2033454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311777" y="200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55573" y="1932027"/>
              <a:ext cx="3399174" cy="553998"/>
            </a:xfrm>
            <a:prstGeom prst="rect">
              <a:avLst/>
            </a:prstGeom>
            <a:grpFill/>
          </p:spPr>
          <p:txBody>
            <a:bodyPr wrap="square" rtlCol="0">
              <a:spAutoFit/>
            </a:bodyPr>
            <a:lstStyle/>
            <a:p>
              <a:pPr algn="ctr"/>
              <a:r>
                <a:rPr lang="en-US" sz="3000" b="1" dirty="0" smtClean="0">
                  <a:solidFill>
                    <a:schemeClr val="bg1"/>
                  </a:solidFill>
                  <a:latin typeface="Al Bayan Plain" charset="-78"/>
                  <a:ea typeface="Al Bayan Plain" charset="-78"/>
                  <a:cs typeface="Al Bayan Plain" charset="-78"/>
                </a:rPr>
                <a:t>Holmes Investment Properties</a:t>
              </a:r>
              <a:endParaRPr lang="en-US" sz="3000" b="1" dirty="0">
                <a:solidFill>
                  <a:schemeClr val="bg1"/>
                </a:solidFill>
                <a:latin typeface="Al Bayan Plain" charset="-78"/>
                <a:ea typeface="Al Bayan Plain" charset="-78"/>
                <a:cs typeface="Al Bayan Plain" charset="-78"/>
              </a:endParaRPr>
            </a:p>
          </p:txBody>
        </p:sp>
      </p:grpSp>
      <p:sp>
        <p:nvSpPr>
          <p:cNvPr id="2" name="Rectangle 1"/>
          <p:cNvSpPr/>
          <p:nvPr/>
        </p:nvSpPr>
        <p:spPr>
          <a:xfrm>
            <a:off x="286377" y="5401195"/>
            <a:ext cx="9982200" cy="2031325"/>
          </a:xfrm>
          <a:prstGeom prst="rect">
            <a:avLst/>
          </a:prstGeom>
        </p:spPr>
        <p:txBody>
          <a:bodyPr wrap="square">
            <a:spAutoFit/>
          </a:bodyPr>
          <a:lstStyle/>
          <a:p>
            <a:r>
              <a:rPr lang="en-US" dirty="0">
                <a:latin typeface="Arial" charset="0"/>
                <a:ea typeface="Arial" charset="0"/>
                <a:cs typeface="Arial" charset="0"/>
              </a:rPr>
              <a:t>Contact: </a:t>
            </a:r>
            <a:endParaRPr lang="en-US" dirty="0" smtClean="0">
              <a:latin typeface="Arial" charset="0"/>
              <a:ea typeface="Arial" charset="0"/>
              <a:cs typeface="Arial" charset="0"/>
            </a:endParaRPr>
          </a:p>
          <a:p>
            <a:r>
              <a:rPr lang="en-US" dirty="0" smtClean="0">
                <a:latin typeface="Arial" charset="0"/>
                <a:ea typeface="Arial" charset="0"/>
                <a:cs typeface="Arial" charset="0"/>
              </a:rPr>
              <a:t>Holmes </a:t>
            </a:r>
            <a:r>
              <a:rPr lang="en-US" dirty="0">
                <a:latin typeface="Arial" charset="0"/>
                <a:ea typeface="Arial" charset="0"/>
                <a:cs typeface="Arial" charset="0"/>
              </a:rPr>
              <a:t>Investment Properties</a:t>
            </a:r>
          </a:p>
          <a:p>
            <a:r>
              <a:rPr lang="en-US" dirty="0">
                <a:latin typeface="Arial" charset="0"/>
                <a:ea typeface="Arial" charset="0"/>
                <a:cs typeface="Arial" charset="0"/>
              </a:rPr>
              <a:t>53 Davies Street, Mayfair, London, W1K </a:t>
            </a:r>
            <a:r>
              <a:rPr lang="en-US" dirty="0" smtClean="0">
                <a:latin typeface="Arial" charset="0"/>
                <a:ea typeface="Arial" charset="0"/>
                <a:cs typeface="Arial" charset="0"/>
              </a:rPr>
              <a:t>5KH</a:t>
            </a:r>
            <a:endParaRPr lang="en-US" dirty="0">
              <a:latin typeface="Arial" charset="0"/>
              <a:ea typeface="Arial" charset="0"/>
              <a:cs typeface="Arial" charset="0"/>
            </a:endParaRPr>
          </a:p>
          <a:p>
            <a:pPr algn="r"/>
            <a:r>
              <a:rPr lang="en-US" dirty="0">
                <a:latin typeface="Arial" charset="0"/>
                <a:ea typeface="Arial" charset="0"/>
                <a:cs typeface="Arial" charset="0"/>
              </a:rPr>
              <a:t>Martin </a:t>
            </a:r>
            <a:r>
              <a:rPr lang="en-US" dirty="0" err="1">
                <a:latin typeface="Arial" charset="0"/>
                <a:ea typeface="Arial" charset="0"/>
                <a:cs typeface="Arial" charset="0"/>
              </a:rPr>
              <a:t>Helme</a:t>
            </a:r>
            <a:r>
              <a:rPr lang="en-US" dirty="0">
                <a:latin typeface="Arial" charset="0"/>
                <a:ea typeface="Arial" charset="0"/>
                <a:cs typeface="Arial" charset="0"/>
              </a:rPr>
              <a:t> – 07779 601 541</a:t>
            </a:r>
          </a:p>
          <a:p>
            <a:pPr algn="r"/>
            <a:r>
              <a:rPr lang="en-US" dirty="0">
                <a:latin typeface="Arial" charset="0"/>
                <a:ea typeface="Arial" charset="0"/>
                <a:cs typeface="Arial" charset="0"/>
              </a:rPr>
              <a:t>James Holmes – 07717 411 268</a:t>
            </a:r>
          </a:p>
          <a:p>
            <a:pPr algn="r"/>
            <a:r>
              <a:rPr lang="en-US" dirty="0">
                <a:latin typeface="Arial" charset="0"/>
                <a:ea typeface="Arial" charset="0"/>
                <a:cs typeface="Arial" charset="0"/>
              </a:rPr>
              <a:t>David Dean – 07962 802 540</a:t>
            </a:r>
          </a:p>
          <a:p>
            <a:endParaRPr lang="en-US" dirty="0">
              <a:latin typeface="Arial" charset="0"/>
              <a:ea typeface="Arial" charset="0"/>
              <a:cs typeface="Arial"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343025"/>
            <a:ext cx="4011534" cy="30116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77" y="1343026"/>
            <a:ext cx="3450558" cy="3008336"/>
          </a:xfrm>
          <a:prstGeom prst="rect">
            <a:avLst/>
          </a:prstGeom>
        </p:spPr>
      </p:pic>
      <p:pic>
        <p:nvPicPr>
          <p:cNvPr id="19" name="Picture 18"/>
          <p:cNvPicPr>
            <a:picLocks noChangeAspect="1"/>
          </p:cNvPicPr>
          <p:nvPr/>
        </p:nvPicPr>
        <p:blipFill>
          <a:blip r:embed="rId4"/>
          <a:stretch>
            <a:fillRect/>
          </a:stretch>
        </p:blipFill>
        <p:spPr>
          <a:xfrm>
            <a:off x="6958502" y="3549651"/>
            <a:ext cx="3449842" cy="2365374"/>
          </a:xfrm>
          <a:prstGeom prst="rect">
            <a:avLst/>
          </a:prstGeom>
        </p:spPr>
      </p:pic>
      <p:pic>
        <p:nvPicPr>
          <p:cNvPr id="20" name="Picture 19"/>
          <p:cNvPicPr>
            <a:picLocks noChangeAspect="1"/>
          </p:cNvPicPr>
          <p:nvPr/>
        </p:nvPicPr>
        <p:blipFill>
          <a:blip r:embed="rId5"/>
          <a:stretch>
            <a:fillRect/>
          </a:stretch>
        </p:blipFill>
        <p:spPr>
          <a:xfrm>
            <a:off x="6135067" y="5569999"/>
            <a:ext cx="823435" cy="343086"/>
          </a:xfrm>
          <a:prstGeom prst="rect">
            <a:avLst/>
          </a:prstGeom>
        </p:spPr>
      </p:pic>
    </p:spTree>
    <p:extLst>
      <p:ext uri="{BB962C8B-B14F-4D97-AF65-F5344CB8AC3E}">
        <p14:creationId xmlns:p14="http://schemas.microsoft.com/office/powerpoint/2010/main" val="1279547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5"/>
          </p:nvPr>
        </p:nvSpPr>
        <p:spPr/>
        <p:txBody>
          <a:bodyPr/>
          <a:lstStyle/>
          <a:p>
            <a:r>
              <a:rPr lang="en-US" smtClean="0"/>
              <a:t>Private &amp; Confidential</a:t>
            </a:r>
            <a:endParaRPr lang="en-US"/>
          </a:p>
        </p:txBody>
      </p:sp>
      <p:grpSp>
        <p:nvGrpSpPr>
          <p:cNvPr id="10" name="Group 9"/>
          <p:cNvGrpSpPr/>
          <p:nvPr/>
        </p:nvGrpSpPr>
        <p:grpSpPr>
          <a:xfrm>
            <a:off x="2603500" y="591186"/>
            <a:ext cx="8013699" cy="808379"/>
            <a:chOff x="-81451" y="1781756"/>
            <a:chExt cx="3631837" cy="808379"/>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22151" y="1943804"/>
              <a:ext cx="3332503" cy="646331"/>
            </a:xfrm>
            <a:prstGeom prst="rect">
              <a:avLst/>
            </a:prstGeom>
            <a:noFill/>
          </p:spPr>
          <p:txBody>
            <a:bodyPr wrap="square" rtlCol="0">
              <a:spAutoFit/>
            </a:bodyPr>
            <a:lstStyle/>
            <a:p>
              <a:pPr algn="ctr"/>
              <a:r>
                <a:rPr lang="en-US" sz="3600" dirty="0" smtClean="0">
                  <a:solidFill>
                    <a:schemeClr val="bg1"/>
                  </a:solidFill>
                  <a:latin typeface="Al Bayan Plain" charset="-78"/>
                  <a:ea typeface="Al Bayan Plain" charset="-78"/>
                  <a:cs typeface="Al Bayan Plain" charset="-78"/>
                </a:rPr>
                <a:t>David Lloyd Adventure Parks</a:t>
              </a:r>
              <a:endParaRPr lang="en-US" sz="3600" dirty="0">
                <a:solidFill>
                  <a:schemeClr val="bg1"/>
                </a:solidFill>
                <a:latin typeface="Al Bayan Plain" charset="-78"/>
                <a:ea typeface="Al Bayan Plain" charset="-78"/>
                <a:cs typeface="Al Bayan Plain" charset="-78"/>
              </a:endParaRPr>
            </a:p>
          </p:txBody>
        </p:sp>
      </p:grpSp>
      <p:sp>
        <p:nvSpPr>
          <p:cNvPr id="18" name="object 3"/>
          <p:cNvSpPr/>
          <p:nvPr/>
        </p:nvSpPr>
        <p:spPr>
          <a:xfrm flipV="1">
            <a:off x="165100" y="6981824"/>
            <a:ext cx="10170160" cy="45719"/>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19" name="object 2"/>
          <p:cNvSpPr/>
          <p:nvPr/>
        </p:nvSpPr>
        <p:spPr>
          <a:xfrm flipV="1">
            <a:off x="165100" y="1713738"/>
            <a:ext cx="10075164" cy="72044"/>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24" name="Picture 23"/>
          <p:cNvPicPr>
            <a:picLocks noChangeAspect="1"/>
          </p:cNvPicPr>
          <p:nvPr/>
        </p:nvPicPr>
        <p:blipFill>
          <a:blip r:embed="rId3"/>
          <a:stretch>
            <a:fillRect/>
          </a:stretch>
        </p:blipFill>
        <p:spPr>
          <a:xfrm>
            <a:off x="6184900" y="2867025"/>
            <a:ext cx="3449842" cy="2365374"/>
          </a:xfrm>
          <a:prstGeom prst="rect">
            <a:avLst/>
          </a:prstGeom>
        </p:spPr>
      </p:pic>
      <p:grpSp>
        <p:nvGrpSpPr>
          <p:cNvPr id="15" name="Group 14"/>
          <p:cNvGrpSpPr/>
          <p:nvPr/>
        </p:nvGrpSpPr>
        <p:grpSpPr>
          <a:xfrm>
            <a:off x="5600144" y="1952625"/>
            <a:ext cx="4640120" cy="931984"/>
            <a:chOff x="114662" y="2020590"/>
            <a:chExt cx="3631837" cy="949413"/>
          </a:xfrm>
          <a:solidFill>
            <a:schemeClr val="accent1"/>
          </a:solidFill>
        </p:grpSpPr>
        <p:sp>
          <p:nvSpPr>
            <p:cNvPr id="16" name="object 7"/>
            <p:cNvSpPr/>
            <p:nvPr/>
          </p:nvSpPr>
          <p:spPr>
            <a:xfrm>
              <a:off x="114662" y="2020590"/>
              <a:ext cx="3631837" cy="790955"/>
            </a:xfrm>
            <a:prstGeom prst="rect">
              <a:avLst/>
            </a:prstGeom>
            <a:grpFill/>
          </p:spPr>
          <p:txBody>
            <a:bodyPr wrap="square" lIns="0" tIns="0" rIns="0" bIns="0" rtlCol="0"/>
            <a:lstStyle/>
            <a:p>
              <a:endParaRPr/>
            </a:p>
          </p:txBody>
        </p:sp>
        <p:sp>
          <p:nvSpPr>
            <p:cNvPr id="26" name="TextBox 25"/>
            <p:cNvSpPr txBox="1"/>
            <p:nvPr/>
          </p:nvSpPr>
          <p:spPr>
            <a:xfrm>
              <a:off x="194926" y="2139006"/>
              <a:ext cx="3399174"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Successful Leisure Entrepreneur </a:t>
              </a:r>
              <a:endParaRPr lang="en-US" sz="2400" dirty="0">
                <a:solidFill>
                  <a:schemeClr val="bg1"/>
                </a:solidFill>
                <a:latin typeface="Al Bayan Plain" charset="-78"/>
                <a:ea typeface="Al Bayan Plain" charset="-78"/>
                <a:cs typeface="Al Bayan Plain" charset="-78"/>
              </a:endParaRPr>
            </a:p>
          </p:txBody>
        </p:sp>
      </p:grpSp>
      <p:grpSp>
        <p:nvGrpSpPr>
          <p:cNvPr id="27" name="Group 26"/>
          <p:cNvGrpSpPr/>
          <p:nvPr/>
        </p:nvGrpSpPr>
        <p:grpSpPr>
          <a:xfrm>
            <a:off x="795036" y="1952625"/>
            <a:ext cx="4241437" cy="790955"/>
            <a:chOff x="-208741" y="575227"/>
            <a:chExt cx="3631837" cy="790955"/>
          </a:xfrm>
          <a:solidFill>
            <a:schemeClr val="accent1"/>
          </a:solidFill>
        </p:grpSpPr>
        <p:sp>
          <p:nvSpPr>
            <p:cNvPr id="28" name="object 7"/>
            <p:cNvSpPr/>
            <p:nvPr/>
          </p:nvSpPr>
          <p:spPr>
            <a:xfrm>
              <a:off x="-208741" y="575227"/>
              <a:ext cx="3631837" cy="790955"/>
            </a:xfrm>
            <a:prstGeom prst="rect">
              <a:avLst/>
            </a:prstGeom>
            <a:grpFill/>
          </p:spPr>
          <p:txBody>
            <a:bodyPr wrap="square" lIns="0" tIns="0" rIns="0" bIns="0" rtlCol="0"/>
            <a:lstStyle/>
            <a:p>
              <a:endParaRPr/>
            </a:p>
          </p:txBody>
        </p:sp>
        <p:sp>
          <p:nvSpPr>
            <p:cNvPr id="29" name="TextBox 28"/>
            <p:cNvSpPr txBox="1"/>
            <p:nvPr/>
          </p:nvSpPr>
          <p:spPr>
            <a:xfrm>
              <a:off x="-154368" y="750011"/>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Ex</a:t>
              </a:r>
              <a:r>
                <a:rPr lang="en-US" sz="2400" dirty="0" smtClean="0">
                  <a:solidFill>
                    <a:schemeClr val="bg1"/>
                  </a:solidFill>
                  <a:latin typeface="Arial" charset="0"/>
                  <a:ea typeface="Arial" charset="0"/>
                  <a:cs typeface="Arial" charset="0"/>
                </a:rPr>
                <a:t>-</a:t>
              </a:r>
              <a:r>
                <a:rPr lang="en-US" sz="2400" dirty="0" smtClean="0">
                  <a:solidFill>
                    <a:schemeClr val="bg1"/>
                  </a:solidFill>
                  <a:latin typeface="Al Bayan Plain" charset="-78"/>
                  <a:ea typeface="Al Bayan Plain" charset="-78"/>
                  <a:cs typeface="Al Bayan Plain" charset="-78"/>
                </a:rPr>
                <a:t>Professional Tennis Player</a:t>
              </a:r>
              <a:endParaRPr lang="en-US" sz="2400" dirty="0">
                <a:solidFill>
                  <a:schemeClr val="bg1"/>
                </a:solidFill>
                <a:latin typeface="Al Bayan Plain" charset="-78"/>
                <a:ea typeface="Al Bayan Plain" charset="-78"/>
                <a:cs typeface="Al Bayan Plain" charset="-78"/>
              </a:endParaRPr>
            </a:p>
          </p:txBody>
        </p:sp>
      </p:grpSp>
      <p:pic>
        <p:nvPicPr>
          <p:cNvPr id="30" name="Picture 29"/>
          <p:cNvPicPr>
            <a:picLocks noChangeAspect="1"/>
          </p:cNvPicPr>
          <p:nvPr/>
        </p:nvPicPr>
        <p:blipFill>
          <a:blip r:embed="rId4"/>
          <a:stretch>
            <a:fillRect/>
          </a:stretch>
        </p:blipFill>
        <p:spPr>
          <a:xfrm>
            <a:off x="1003300" y="2867025"/>
            <a:ext cx="3810000" cy="2394826"/>
          </a:xfrm>
          <a:prstGeom prst="rect">
            <a:avLst/>
          </a:prstGeom>
        </p:spPr>
      </p:pic>
      <p:pic>
        <p:nvPicPr>
          <p:cNvPr id="31" name="Picture 30"/>
          <p:cNvPicPr>
            <a:picLocks noChangeAspect="1"/>
          </p:cNvPicPr>
          <p:nvPr/>
        </p:nvPicPr>
        <p:blipFill>
          <a:blip r:embed="rId5"/>
          <a:stretch>
            <a:fillRect/>
          </a:stretch>
        </p:blipFill>
        <p:spPr>
          <a:xfrm>
            <a:off x="769636" y="504825"/>
            <a:ext cx="1833864" cy="958484"/>
          </a:xfrm>
          <a:prstGeom prst="rect">
            <a:avLst/>
          </a:prstGeom>
        </p:spPr>
      </p:pic>
      <p:pic>
        <p:nvPicPr>
          <p:cNvPr id="35" name="Picture 34"/>
          <p:cNvPicPr>
            <a:picLocks noChangeAspect="1"/>
          </p:cNvPicPr>
          <p:nvPr/>
        </p:nvPicPr>
        <p:blipFill>
          <a:blip r:embed="rId6"/>
          <a:stretch>
            <a:fillRect/>
          </a:stretch>
        </p:blipFill>
        <p:spPr>
          <a:xfrm>
            <a:off x="4850130" y="5281979"/>
            <a:ext cx="1219200" cy="480646"/>
          </a:xfrm>
          <a:prstGeom prst="rect">
            <a:avLst/>
          </a:prstGeom>
        </p:spPr>
      </p:pic>
      <p:sp>
        <p:nvSpPr>
          <p:cNvPr id="22" name="object 7"/>
          <p:cNvSpPr/>
          <p:nvPr/>
        </p:nvSpPr>
        <p:spPr>
          <a:xfrm>
            <a:off x="584200" y="5929468"/>
            <a:ext cx="9751060" cy="1000733"/>
          </a:xfrm>
          <a:prstGeom prst="rect">
            <a:avLst/>
          </a:prstGeom>
          <a:solidFill>
            <a:schemeClr val="accent1"/>
          </a:solidFill>
        </p:spPr>
        <p:txBody>
          <a:bodyPr wrap="square" lIns="0" tIns="0" rIns="0" bIns="0" rtlCol="0"/>
          <a:lstStyle/>
          <a:p>
            <a:endParaRPr/>
          </a:p>
        </p:txBody>
      </p:sp>
      <p:sp>
        <p:nvSpPr>
          <p:cNvPr id="4" name="TextBox 3"/>
          <p:cNvSpPr txBox="1"/>
          <p:nvPr/>
        </p:nvSpPr>
        <p:spPr>
          <a:xfrm>
            <a:off x="546100" y="6070497"/>
            <a:ext cx="9715413" cy="830997"/>
          </a:xfrm>
          <a:prstGeom prst="rect">
            <a:avLst/>
          </a:prstGeom>
          <a:noFill/>
        </p:spPr>
        <p:txBody>
          <a:bodyPr wrap="square" rtlCol="0">
            <a:spAutoFit/>
          </a:bodyPr>
          <a:lstStyle/>
          <a:p>
            <a:pPr algn="ctr"/>
            <a:r>
              <a:rPr lang="en-US" sz="2400" dirty="0" smtClean="0">
                <a:solidFill>
                  <a:schemeClr val="bg1"/>
                </a:solidFill>
                <a:latin typeface="Al Bayan Plain" charset="-78"/>
                <a:ea typeface="Al Bayan Plain" charset="-78"/>
                <a:cs typeface="Al Bayan Plain" charset="-78"/>
              </a:rPr>
              <a:t>David Lloyd Adventure Parks:</a:t>
            </a:r>
          </a:p>
          <a:p>
            <a:pPr algn="ctr"/>
            <a:r>
              <a:rPr lang="en-US" sz="2400" dirty="0" smtClean="0">
                <a:solidFill>
                  <a:schemeClr val="bg1"/>
                </a:solidFill>
                <a:latin typeface="Al Bayan Plain" charset="-78"/>
                <a:ea typeface="Al Bayan Plain" charset="-78"/>
                <a:cs typeface="Al Bayan Plain" charset="-78"/>
              </a:rPr>
              <a:t>A new generation of David Lloyd </a:t>
            </a:r>
            <a:r>
              <a:rPr lang="en-US" sz="2400" dirty="0">
                <a:solidFill>
                  <a:schemeClr val="bg1"/>
                </a:solidFill>
                <a:latin typeface="Al Bayan Plain" charset="-78"/>
                <a:ea typeface="Al Bayan Plain" charset="-78"/>
                <a:cs typeface="Al Bayan Plain" charset="-78"/>
              </a:rPr>
              <a:t>l</a:t>
            </a:r>
            <a:r>
              <a:rPr lang="en-US" sz="2400" dirty="0" smtClean="0">
                <a:solidFill>
                  <a:schemeClr val="bg1"/>
                </a:solidFill>
                <a:latin typeface="Al Bayan Plain" charset="-78"/>
                <a:ea typeface="Al Bayan Plain" charset="-78"/>
                <a:cs typeface="Al Bayan Plain" charset="-78"/>
              </a:rPr>
              <a:t>eisure centres </a:t>
            </a:r>
            <a:endParaRPr lang="en-US" sz="2400" dirty="0">
              <a:solidFill>
                <a:schemeClr val="bg1"/>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633564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41300" y="1631950"/>
            <a:ext cx="7239000" cy="2759075"/>
          </a:xfrm>
        </p:spPr>
        <p:txBody>
          <a:bodyPr>
            <a:noAutofit/>
          </a:bodyPr>
          <a:lstStyle/>
          <a:p>
            <a:pPr>
              <a:lnSpc>
                <a:spcPts val="3500"/>
              </a:lnSpc>
            </a:pPr>
            <a:r>
              <a:rPr lang="en-US" sz="2100" dirty="0" smtClean="0"/>
              <a:t>Mr. Lloyd launched David Lloyd Leisure Centres in 1982</a:t>
            </a:r>
          </a:p>
          <a:p>
            <a:pPr>
              <a:lnSpc>
                <a:spcPts val="3500"/>
              </a:lnSpc>
            </a:pPr>
            <a:r>
              <a:rPr lang="en-US" sz="2100" dirty="0" smtClean="0"/>
              <a:t>Now 91 clubs, with turnover at £325M* </a:t>
            </a:r>
          </a:p>
          <a:p>
            <a:pPr>
              <a:lnSpc>
                <a:spcPts val="3500"/>
              </a:lnSpc>
            </a:pPr>
            <a:r>
              <a:rPr lang="en-US" sz="2100" dirty="0"/>
              <a:t>T</a:t>
            </a:r>
            <a:r>
              <a:rPr lang="en-US" sz="2100" dirty="0" smtClean="0"/>
              <a:t>he highest turnover per club in the leisure sector</a:t>
            </a:r>
          </a:p>
          <a:p>
            <a:pPr>
              <a:lnSpc>
                <a:spcPts val="3500"/>
              </a:lnSpc>
            </a:pPr>
            <a:r>
              <a:rPr lang="en-US" sz="2100" dirty="0" smtClean="0"/>
              <a:t>Over 400,000 members – the most in the UK</a:t>
            </a:r>
          </a:p>
          <a:p>
            <a:pPr>
              <a:lnSpc>
                <a:spcPts val="3500"/>
              </a:lnSpc>
            </a:pPr>
            <a:r>
              <a:rPr lang="en-US" sz="2100" dirty="0" smtClean="0"/>
              <a:t>Most members per club versus </a:t>
            </a:r>
            <a:r>
              <a:rPr lang="en-US" sz="2100" dirty="0" err="1" smtClean="0"/>
              <a:t>compeitiors</a:t>
            </a:r>
            <a:r>
              <a:rPr lang="en-US" sz="2100" dirty="0" smtClean="0"/>
              <a:t> </a:t>
            </a:r>
          </a:p>
          <a:p>
            <a:pPr>
              <a:lnSpc>
                <a:spcPts val="3500"/>
              </a:lnSpc>
            </a:pPr>
            <a:r>
              <a:rPr lang="en-US" sz="2100" dirty="0" smtClean="0"/>
              <a:t>Over 6,000 staff</a:t>
            </a:r>
          </a:p>
          <a:p>
            <a:pPr marL="0" indent="0">
              <a:lnSpc>
                <a:spcPts val="3500"/>
              </a:lnSpc>
              <a:buNone/>
            </a:pPr>
            <a:r>
              <a:rPr lang="en-US" sz="1400" dirty="0" smtClean="0"/>
              <a:t>*last public accounts 2013</a:t>
            </a:r>
          </a:p>
          <a:p>
            <a:pPr>
              <a:lnSpc>
                <a:spcPts val="3500"/>
              </a:lnSpc>
            </a:pPr>
            <a:endParaRPr lang="en-US" sz="2100" dirty="0" smtClean="0"/>
          </a:p>
        </p:txBody>
      </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130997" y="581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523220"/>
            </a:xfrm>
            <a:prstGeom prst="rect">
              <a:avLst/>
            </a:prstGeom>
            <a:grpFill/>
          </p:spPr>
          <p:txBody>
            <a:bodyPr wrap="square" rtlCol="0">
              <a:spAutoFit/>
            </a:bodyPr>
            <a:lstStyle/>
            <a:p>
              <a:pPr algn="ctr"/>
              <a:r>
                <a:rPr lang="en-US" sz="2800" dirty="0" smtClean="0">
                  <a:solidFill>
                    <a:schemeClr val="bg1"/>
                  </a:solidFill>
                  <a:latin typeface="Al Bayan Plain" charset="-78"/>
                  <a:ea typeface="Al Bayan Plain" charset="-78"/>
                  <a:cs typeface="Al Bayan Plain" charset="-78"/>
                </a:rPr>
                <a:t>David Lloyd – builder of the biggest leisure company in the UK</a:t>
              </a:r>
              <a:endParaRPr lang="en-US" sz="28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19" name="Group 18"/>
          <p:cNvGrpSpPr/>
          <p:nvPr/>
        </p:nvGrpSpPr>
        <p:grpSpPr>
          <a:xfrm>
            <a:off x="0" y="5729512"/>
            <a:ext cx="6032500"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449219"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Sold 3 times in 20 years for nearly £2 billion</a:t>
              </a:r>
              <a:endParaRPr lang="en-US" sz="2400" dirty="0">
                <a:solidFill>
                  <a:schemeClr val="bg1"/>
                </a:solidFill>
                <a:latin typeface="Al Bayan Plain" charset="-78"/>
                <a:ea typeface="Al Bayan Plain" charset="-78"/>
                <a:cs typeface="Al Bayan Plain" charset="-78"/>
              </a:endParaRPr>
            </a:p>
          </p:txBody>
        </p:sp>
      </p:grpSp>
      <p:pic>
        <p:nvPicPr>
          <p:cNvPr id="16" name="Picture 15"/>
          <p:cNvPicPr>
            <a:picLocks noChangeAspect="1"/>
          </p:cNvPicPr>
          <p:nvPr/>
        </p:nvPicPr>
        <p:blipFill rotWithShape="1">
          <a:blip r:embed="rId3"/>
          <a:srcRect l="51791" t="12865" r="4746" b="21834"/>
          <a:stretch/>
        </p:blipFill>
        <p:spPr>
          <a:xfrm>
            <a:off x="6870700" y="3171825"/>
            <a:ext cx="3276600" cy="3276600"/>
          </a:xfrm>
          <a:prstGeom prst="rect">
            <a:avLst/>
          </a:prstGeom>
        </p:spPr>
      </p:pic>
    </p:spTree>
    <p:extLst>
      <p:ext uri="{BB962C8B-B14F-4D97-AF65-F5344CB8AC3E}">
        <p14:creationId xmlns:p14="http://schemas.microsoft.com/office/powerpoint/2010/main" val="1913705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130997" y="581025"/>
            <a:ext cx="10109267"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553998"/>
            </a:xfrm>
            <a:prstGeom prst="rect">
              <a:avLst/>
            </a:prstGeom>
            <a:grpFill/>
          </p:spPr>
          <p:txBody>
            <a:bodyPr wrap="square" rtlCol="0">
              <a:spAutoFit/>
            </a:bodyPr>
            <a:lstStyle/>
            <a:p>
              <a:pPr algn="ctr"/>
              <a:r>
                <a:rPr lang="en-US" sz="3000" dirty="0" smtClean="0">
                  <a:solidFill>
                    <a:schemeClr val="bg1"/>
                  </a:solidFill>
                  <a:latin typeface="Al Bayan Plain" charset="-78"/>
                  <a:ea typeface="Al Bayan Plain" charset="-78"/>
                  <a:cs typeface="Al Bayan Plain" charset="-78"/>
                </a:rPr>
                <a:t>David Lloyd Leisure Centres – most valuable clubs</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9" name="Picture 8"/>
          <p:cNvPicPr>
            <a:picLocks noChangeAspect="1"/>
          </p:cNvPicPr>
          <p:nvPr/>
        </p:nvPicPr>
        <p:blipFill>
          <a:blip r:embed="rId3"/>
          <a:stretch>
            <a:fillRect/>
          </a:stretch>
        </p:blipFill>
        <p:spPr>
          <a:xfrm>
            <a:off x="4432300" y="1899849"/>
            <a:ext cx="1493598" cy="1493598"/>
          </a:xfrm>
          <a:prstGeom prst="rect">
            <a:avLst/>
          </a:prstGeom>
        </p:spPr>
      </p:pic>
      <p:pic>
        <p:nvPicPr>
          <p:cNvPr id="15" name="Picture 14"/>
          <p:cNvPicPr>
            <a:picLocks noChangeAspect="1"/>
          </p:cNvPicPr>
          <p:nvPr/>
        </p:nvPicPr>
        <p:blipFill rotWithShape="1">
          <a:blip r:embed="rId4"/>
          <a:srcRect l="-1" t="-100808" r="-161964" b="1"/>
          <a:stretch/>
        </p:blipFill>
        <p:spPr>
          <a:xfrm>
            <a:off x="7480300" y="1419225"/>
            <a:ext cx="6325498" cy="1639358"/>
          </a:xfrm>
          <a:prstGeom prst="rect">
            <a:avLst/>
          </a:prstGeom>
        </p:spPr>
      </p:pic>
      <p:pic>
        <p:nvPicPr>
          <p:cNvPr id="17" name="Picture 16"/>
          <p:cNvPicPr>
            <a:picLocks noChangeAspect="1"/>
          </p:cNvPicPr>
          <p:nvPr/>
        </p:nvPicPr>
        <p:blipFill rotWithShape="1">
          <a:blip r:embed="rId5"/>
          <a:srcRect l="54037" t="12865" r="10606" b="37924"/>
          <a:stretch/>
        </p:blipFill>
        <p:spPr>
          <a:xfrm>
            <a:off x="927100" y="1800225"/>
            <a:ext cx="1971153" cy="1925639"/>
          </a:xfrm>
          <a:prstGeom prst="ellipse">
            <a:avLst/>
          </a:prstGeom>
        </p:spPr>
      </p:pic>
      <p:sp>
        <p:nvSpPr>
          <p:cNvPr id="16" name="TextBox 15"/>
          <p:cNvSpPr txBox="1"/>
          <p:nvPr/>
        </p:nvSpPr>
        <p:spPr>
          <a:xfrm>
            <a:off x="393700" y="3857625"/>
            <a:ext cx="3060700" cy="2492990"/>
          </a:xfrm>
          <a:prstGeom prst="rect">
            <a:avLst/>
          </a:prstGeom>
          <a:solidFill>
            <a:schemeClr val="accent1"/>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£3.5M</a:t>
            </a:r>
          </a:p>
          <a:p>
            <a:pPr marL="285750" indent="-285750">
              <a:buFont typeface="Arial" charset="0"/>
              <a:buChar char="•"/>
            </a:pPr>
            <a:r>
              <a:rPr lang="en-US" dirty="0" smtClean="0">
                <a:solidFill>
                  <a:schemeClr val="bg1"/>
                </a:solidFill>
              </a:rPr>
              <a:t>Est. profit per club: £1.3M*</a:t>
            </a:r>
          </a:p>
          <a:p>
            <a:pPr marL="285750" indent="-285750">
              <a:buFont typeface="Arial" charset="0"/>
              <a:buChar char="•"/>
            </a:pPr>
            <a:r>
              <a:rPr lang="en-US" b="1" dirty="0" smtClean="0">
                <a:solidFill>
                  <a:schemeClr val="bg1"/>
                </a:solidFill>
              </a:rPr>
              <a:t>Value per club: £8.2M</a:t>
            </a:r>
          </a:p>
          <a:p>
            <a:pPr marL="285750" indent="-285750">
              <a:buFont typeface="Arial" charset="0"/>
              <a:buChar char="•"/>
            </a:pPr>
            <a:r>
              <a:rPr lang="en-US" dirty="0" smtClean="0">
                <a:solidFill>
                  <a:schemeClr val="bg1"/>
                </a:solidFill>
              </a:rPr>
              <a:t>Members per club: 4,395</a:t>
            </a:r>
          </a:p>
          <a:p>
            <a:pPr marL="285750" indent="-285750">
              <a:buFont typeface="Arial" charset="0"/>
              <a:buChar char="•"/>
            </a:pPr>
            <a:r>
              <a:rPr lang="en-US" dirty="0" smtClean="0">
                <a:solidFill>
                  <a:schemeClr val="bg1"/>
                </a:solidFill>
              </a:rPr>
              <a:t>UK members: 400,000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2012 figures</a:t>
            </a:r>
            <a:endParaRPr lang="en-US" sz="1200" dirty="0">
              <a:solidFill>
                <a:schemeClr val="bg1"/>
              </a:solidFill>
            </a:endParaRPr>
          </a:p>
        </p:txBody>
      </p:sp>
      <p:sp>
        <p:nvSpPr>
          <p:cNvPr id="19" name="TextBox 18"/>
          <p:cNvSpPr txBox="1"/>
          <p:nvPr/>
        </p:nvSpPr>
        <p:spPr>
          <a:xfrm>
            <a:off x="7327900" y="3851434"/>
            <a:ext cx="3060700" cy="2492990"/>
          </a:xfrm>
          <a:prstGeom prst="rect">
            <a:avLst/>
          </a:prstGeom>
          <a:solidFill>
            <a:srgbClr val="92D050"/>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£1.4M</a:t>
            </a:r>
          </a:p>
          <a:p>
            <a:pPr marL="285750" indent="-285750">
              <a:buFont typeface="Arial" charset="0"/>
              <a:buChar char="•"/>
            </a:pPr>
            <a:r>
              <a:rPr lang="en-US" dirty="0" smtClean="0">
                <a:solidFill>
                  <a:schemeClr val="bg1"/>
                </a:solidFill>
              </a:rPr>
              <a:t>Est. profit per club: £121k</a:t>
            </a:r>
          </a:p>
          <a:p>
            <a:pPr marL="285750" indent="-285750">
              <a:buFont typeface="Arial" charset="0"/>
              <a:buChar char="•"/>
            </a:pPr>
            <a:r>
              <a:rPr lang="en-US" b="1" dirty="0" smtClean="0">
                <a:solidFill>
                  <a:schemeClr val="bg1"/>
                </a:solidFill>
              </a:rPr>
              <a:t>Value per club: £4.54M*</a:t>
            </a:r>
          </a:p>
          <a:p>
            <a:pPr marL="285750" indent="-285750">
              <a:buFont typeface="Arial" charset="0"/>
              <a:buChar char="•"/>
            </a:pPr>
            <a:r>
              <a:rPr lang="en-US" dirty="0" smtClean="0">
                <a:solidFill>
                  <a:schemeClr val="bg1"/>
                </a:solidFill>
              </a:rPr>
              <a:t>Members per club:2,954</a:t>
            </a:r>
          </a:p>
          <a:p>
            <a:pPr marL="285750" indent="-285750">
              <a:buFont typeface="Arial" charset="0"/>
              <a:buChar char="•"/>
            </a:pPr>
            <a:r>
              <a:rPr lang="en-US" dirty="0" smtClean="0">
                <a:solidFill>
                  <a:schemeClr val="bg1"/>
                </a:solidFill>
              </a:rPr>
              <a:t>UK members: 195,000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Internal value</a:t>
            </a:r>
            <a:endParaRPr lang="en-US" sz="1200" dirty="0">
              <a:solidFill>
                <a:schemeClr val="bg1"/>
              </a:solidFill>
            </a:endParaRPr>
          </a:p>
        </p:txBody>
      </p:sp>
      <p:sp>
        <p:nvSpPr>
          <p:cNvPr id="20" name="TextBox 19"/>
          <p:cNvSpPr txBox="1"/>
          <p:nvPr/>
        </p:nvSpPr>
        <p:spPr>
          <a:xfrm>
            <a:off x="3827900" y="3851434"/>
            <a:ext cx="3195200" cy="2492990"/>
          </a:xfrm>
          <a:prstGeom prst="rect">
            <a:avLst/>
          </a:prstGeom>
          <a:solidFill>
            <a:srgbClr val="C00000"/>
          </a:solidFill>
        </p:spPr>
        <p:txBody>
          <a:bodyPr wrap="square" rtlCol="0">
            <a:spAutoFit/>
          </a:bodyPr>
          <a:lstStyle/>
          <a:p>
            <a:pPr marL="285750" indent="-285750">
              <a:buFont typeface="Arial" charset="0"/>
              <a:buChar char="•"/>
            </a:pPr>
            <a:endParaRPr lang="en-US" dirty="0" smtClean="0">
              <a:solidFill>
                <a:schemeClr val="bg1"/>
              </a:solidFill>
            </a:endParaRPr>
          </a:p>
          <a:p>
            <a:pPr marL="285750" indent="-285750">
              <a:buFont typeface="Arial" charset="0"/>
              <a:buChar char="•"/>
            </a:pPr>
            <a:r>
              <a:rPr lang="en-US" b="1" dirty="0" smtClean="0">
                <a:solidFill>
                  <a:schemeClr val="bg1"/>
                </a:solidFill>
              </a:rPr>
              <a:t>Rev per club: £2.38M</a:t>
            </a:r>
          </a:p>
          <a:p>
            <a:pPr marL="285750" indent="-285750">
              <a:buFont typeface="Arial" charset="0"/>
              <a:buChar char="•"/>
            </a:pPr>
            <a:r>
              <a:rPr lang="en-US" dirty="0" smtClean="0">
                <a:solidFill>
                  <a:schemeClr val="bg1"/>
                </a:solidFill>
              </a:rPr>
              <a:t>Est. profit per club: £464k</a:t>
            </a:r>
          </a:p>
          <a:p>
            <a:pPr marL="285750" indent="-285750">
              <a:buFont typeface="Arial" charset="0"/>
              <a:buChar char="•"/>
            </a:pPr>
            <a:r>
              <a:rPr lang="en-US" b="1" dirty="0" smtClean="0">
                <a:solidFill>
                  <a:schemeClr val="bg1"/>
                </a:solidFill>
              </a:rPr>
              <a:t>Value per club: £3.06M*</a:t>
            </a:r>
          </a:p>
          <a:p>
            <a:pPr marL="285750" indent="-285750">
              <a:buFont typeface="Arial" charset="0"/>
              <a:buChar char="•"/>
            </a:pPr>
            <a:r>
              <a:rPr lang="en-US" dirty="0" smtClean="0">
                <a:solidFill>
                  <a:schemeClr val="bg1"/>
                </a:solidFill>
              </a:rPr>
              <a:t>Members per club: 3,882</a:t>
            </a:r>
          </a:p>
          <a:p>
            <a:pPr marL="285750" indent="-285750">
              <a:buFont typeface="Arial" charset="0"/>
              <a:buChar char="•"/>
            </a:pPr>
            <a:r>
              <a:rPr lang="en-US" dirty="0" smtClean="0">
                <a:solidFill>
                  <a:schemeClr val="bg1"/>
                </a:solidFill>
              </a:rPr>
              <a:t>UK members: 392,000</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smtClean="0">
              <a:solidFill>
                <a:schemeClr val="bg1"/>
              </a:solidFill>
            </a:endParaRPr>
          </a:p>
          <a:p>
            <a:r>
              <a:rPr lang="en-US" sz="1200" dirty="0" smtClean="0">
                <a:solidFill>
                  <a:schemeClr val="bg1"/>
                </a:solidFill>
              </a:rPr>
              <a:t>* 2015 figures on sale to </a:t>
            </a:r>
            <a:r>
              <a:rPr lang="en-US" sz="1200" dirty="0" err="1" smtClean="0">
                <a:solidFill>
                  <a:schemeClr val="bg1"/>
                </a:solidFill>
              </a:rPr>
              <a:t>Brait</a:t>
            </a:r>
            <a:endParaRPr lang="en-US" sz="1200" dirty="0">
              <a:solidFill>
                <a:schemeClr val="bg1"/>
              </a:solidFill>
            </a:endParaRPr>
          </a:p>
        </p:txBody>
      </p:sp>
    </p:spTree>
    <p:extLst>
      <p:ext uri="{BB962C8B-B14F-4D97-AF65-F5344CB8AC3E}">
        <p14:creationId xmlns:p14="http://schemas.microsoft.com/office/powerpoint/2010/main" val="605536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17500" y="2012950"/>
            <a:ext cx="9753600" cy="2759075"/>
          </a:xfrm>
        </p:spPr>
        <p:txBody>
          <a:bodyPr>
            <a:noAutofit/>
          </a:bodyPr>
          <a:lstStyle/>
          <a:p>
            <a:pPr>
              <a:lnSpc>
                <a:spcPts val="3500"/>
              </a:lnSpc>
            </a:pPr>
            <a:r>
              <a:rPr lang="en-US" sz="2100" dirty="0" err="1" smtClean="0"/>
              <a:t>Bannatyne’s</a:t>
            </a:r>
            <a:r>
              <a:rPr lang="en-US" sz="2100" dirty="0" smtClean="0"/>
              <a:t> Leisure Club runs a </a:t>
            </a:r>
            <a:r>
              <a:rPr lang="en-US" sz="2100" dirty="0" err="1" smtClean="0"/>
              <a:t>PropCo</a:t>
            </a:r>
            <a:r>
              <a:rPr lang="en-US" sz="2100" dirty="0" smtClean="0"/>
              <a:t>/</a:t>
            </a:r>
            <a:r>
              <a:rPr lang="en-US" sz="2100" dirty="0" err="1" smtClean="0"/>
              <a:t>OpCo</a:t>
            </a:r>
            <a:r>
              <a:rPr lang="en-US" sz="2100" dirty="0" smtClean="0"/>
              <a:t> strategy</a:t>
            </a:r>
          </a:p>
          <a:p>
            <a:pPr>
              <a:lnSpc>
                <a:spcPts val="3500"/>
              </a:lnSpc>
            </a:pPr>
            <a:r>
              <a:rPr lang="en-US" sz="2100" dirty="0" smtClean="0"/>
              <a:t>66 clubs, 39 have been sold to M&amp;G Investments on a 125-year lease</a:t>
            </a:r>
          </a:p>
          <a:p>
            <a:pPr>
              <a:lnSpc>
                <a:spcPts val="3500"/>
              </a:lnSpc>
            </a:pPr>
            <a:r>
              <a:rPr lang="en-US" sz="2100" dirty="0" smtClean="0"/>
              <a:t>M&amp;G paid an average of £2.35M per club</a:t>
            </a:r>
          </a:p>
          <a:p>
            <a:pPr>
              <a:lnSpc>
                <a:spcPts val="3500"/>
              </a:lnSpc>
            </a:pPr>
            <a:r>
              <a:rPr lang="en-US" sz="2100" dirty="0" err="1" smtClean="0"/>
              <a:t>Bannatyne</a:t>
            </a:r>
            <a:r>
              <a:rPr lang="en-US" sz="2100" dirty="0" smtClean="0"/>
              <a:t> </a:t>
            </a:r>
            <a:r>
              <a:rPr lang="en-US" sz="2100" dirty="0" err="1" smtClean="0"/>
              <a:t>OpCo</a:t>
            </a:r>
            <a:r>
              <a:rPr lang="en-US" sz="2100" dirty="0" smtClean="0"/>
              <a:t> makes £121k profit per club per annum</a:t>
            </a:r>
          </a:p>
          <a:p>
            <a:pPr marL="0" indent="0">
              <a:lnSpc>
                <a:spcPts val="3500"/>
              </a:lnSpc>
              <a:buNone/>
            </a:pPr>
            <a:endParaRPr lang="en-US" sz="2100" dirty="0" smtClean="0"/>
          </a:p>
          <a:p>
            <a:pPr marL="0" indent="0" algn="ctr">
              <a:lnSpc>
                <a:spcPts val="3500"/>
              </a:lnSpc>
              <a:buNone/>
            </a:pPr>
            <a:r>
              <a:rPr lang="en-US" sz="2100" b="1" dirty="0" smtClean="0"/>
              <a:t>David Lloyd’s first new club is making superior returns: £600k per annum</a:t>
            </a:r>
          </a:p>
          <a:p>
            <a:pPr>
              <a:lnSpc>
                <a:spcPts val="3500"/>
              </a:lnSpc>
            </a:pPr>
            <a:endParaRPr lang="en-US" sz="2100" dirty="0" smtClean="0"/>
          </a:p>
        </p:txBody>
      </p:sp>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38167" y="352425"/>
            <a:ext cx="10109267" cy="1165934"/>
            <a:chOff x="-81451" y="1781756"/>
            <a:chExt cx="3631837" cy="1165934"/>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81451" y="1932027"/>
              <a:ext cx="3631837" cy="1015663"/>
            </a:xfrm>
            <a:prstGeom prst="rect">
              <a:avLst/>
            </a:prstGeom>
            <a:grpFill/>
          </p:spPr>
          <p:txBody>
            <a:bodyPr wrap="square" rtlCol="0">
              <a:spAutoFit/>
            </a:bodyPr>
            <a:lstStyle/>
            <a:p>
              <a:pPr algn="ctr"/>
              <a:r>
                <a:rPr lang="en-US" sz="3000" dirty="0" err="1" smtClean="0">
                  <a:solidFill>
                    <a:schemeClr val="bg1"/>
                  </a:solidFill>
                  <a:latin typeface="Al Bayan Plain" charset="-78"/>
                  <a:ea typeface="Al Bayan Plain" charset="-78"/>
                  <a:cs typeface="Al Bayan Plain" charset="-78"/>
                </a:rPr>
                <a:t>PropCo</a:t>
              </a:r>
              <a:r>
                <a:rPr lang="en-US" sz="3000" dirty="0" smtClean="0">
                  <a:solidFill>
                    <a:schemeClr val="bg1"/>
                  </a:solidFill>
                  <a:latin typeface="Al Bayan Plain" charset="-78"/>
                  <a:ea typeface="Al Bayan Plain" charset="-78"/>
                  <a:cs typeface="Al Bayan Plain" charset="-78"/>
                </a:rPr>
                <a:t>/</a:t>
              </a:r>
              <a:r>
                <a:rPr lang="en-US" sz="3000" dirty="0" err="1" smtClean="0">
                  <a:solidFill>
                    <a:schemeClr val="bg1"/>
                  </a:solidFill>
                  <a:latin typeface="Al Bayan Plain" charset="-78"/>
                  <a:ea typeface="Al Bayan Plain" charset="-78"/>
                  <a:cs typeface="Al Bayan Plain" charset="-78"/>
                </a:rPr>
                <a:t>OpCo</a:t>
              </a:r>
              <a:r>
                <a:rPr lang="en-US" sz="3000" dirty="0" smtClean="0">
                  <a:solidFill>
                    <a:schemeClr val="bg1"/>
                  </a:solidFill>
                  <a:latin typeface="Al Bayan Plain" charset="-78"/>
                  <a:ea typeface="Al Bayan Plain" charset="-78"/>
                  <a:cs typeface="Al Bayan Plain" charset="-78"/>
                </a:rPr>
                <a:t> works for competitors </a:t>
              </a:r>
            </a:p>
            <a:p>
              <a:pPr algn="ctr"/>
              <a:r>
                <a:rPr lang="en-US" sz="3000" dirty="0" smtClean="0">
                  <a:solidFill>
                    <a:schemeClr val="bg1"/>
                  </a:solidFill>
                  <a:latin typeface="Al Bayan Plain" charset="-78"/>
                  <a:ea typeface="Al Bayan Plain" charset="-78"/>
                  <a:cs typeface="Al Bayan Plain" charset="-78"/>
                </a:rPr>
                <a:t>even at much lower returns </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9" name="Group 8"/>
          <p:cNvGrpSpPr/>
          <p:nvPr/>
        </p:nvGrpSpPr>
        <p:grpSpPr>
          <a:xfrm>
            <a:off x="774700" y="6059109"/>
            <a:ext cx="9918700" cy="790955"/>
            <a:chOff x="114662" y="2020590"/>
            <a:chExt cx="3631837" cy="790955"/>
          </a:xfrm>
          <a:solidFill>
            <a:schemeClr val="accent1"/>
          </a:solidFill>
        </p:grpSpPr>
        <p:sp>
          <p:nvSpPr>
            <p:cNvPr id="11" name="object 7"/>
            <p:cNvSpPr/>
            <p:nvPr/>
          </p:nvSpPr>
          <p:spPr>
            <a:xfrm>
              <a:off x="114662" y="2020590"/>
              <a:ext cx="3631837" cy="790955"/>
            </a:xfrm>
            <a:prstGeom prst="rect">
              <a:avLst/>
            </a:prstGeom>
            <a:grpFill/>
          </p:spPr>
          <p:txBody>
            <a:bodyPr wrap="square" lIns="0" tIns="0" rIns="0" bIns="0" rtlCol="0"/>
            <a:lstStyle/>
            <a:p>
              <a:endParaRPr/>
            </a:p>
          </p:txBody>
        </p:sp>
        <p:sp>
          <p:nvSpPr>
            <p:cNvPr id="15" name="TextBox 14"/>
            <p:cNvSpPr txBox="1"/>
            <p:nvPr/>
          </p:nvSpPr>
          <p:spPr>
            <a:xfrm>
              <a:off x="194926" y="2168525"/>
              <a:ext cx="3551573" cy="461665"/>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David Lloyd has built more value in leisure centres than anyone else in the UK</a:t>
              </a:r>
              <a:endParaRPr lang="en-US" sz="2400" dirty="0">
                <a:solidFill>
                  <a:schemeClr val="bg1"/>
                </a:solidFill>
                <a:latin typeface="Al Bayan Plain" charset="-78"/>
                <a:ea typeface="Al Bayan Plain" charset="-78"/>
                <a:cs typeface="Al Bayan Plain" charset="-78"/>
              </a:endParaRPr>
            </a:p>
          </p:txBody>
        </p:sp>
      </p:grpSp>
      <p:sp>
        <p:nvSpPr>
          <p:cNvPr id="16" name="object 3"/>
          <p:cNvSpPr/>
          <p:nvPr/>
        </p:nvSpPr>
        <p:spPr>
          <a:xfrm>
            <a:off x="546809" y="17240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Tree>
    <p:extLst>
      <p:ext uri="{BB962C8B-B14F-4D97-AF65-F5344CB8AC3E}">
        <p14:creationId xmlns:p14="http://schemas.microsoft.com/office/powerpoint/2010/main" val="244589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Private &amp; Confidential</a:t>
            </a:r>
            <a:endParaRPr lang="en-US"/>
          </a:p>
        </p:txBody>
      </p:sp>
      <p:grpSp>
        <p:nvGrpSpPr>
          <p:cNvPr id="10" name="Group 9"/>
          <p:cNvGrpSpPr/>
          <p:nvPr/>
        </p:nvGrpSpPr>
        <p:grpSpPr>
          <a:xfrm>
            <a:off x="451105" y="581025"/>
            <a:ext cx="9789160" cy="790955"/>
            <a:chOff x="-81451" y="1781756"/>
            <a:chExt cx="3631837" cy="790955"/>
          </a:xfrm>
          <a:solidFill>
            <a:schemeClr val="accent1"/>
          </a:solidFill>
        </p:grpSpPr>
        <p:sp>
          <p:nvSpPr>
            <p:cNvPr id="12" name="object 7"/>
            <p:cNvSpPr/>
            <p:nvPr/>
          </p:nvSpPr>
          <p:spPr>
            <a:xfrm>
              <a:off x="-81451" y="1781756"/>
              <a:ext cx="3631837" cy="790955"/>
            </a:xfrm>
            <a:prstGeom prst="rect">
              <a:avLst/>
            </a:prstGeom>
            <a:grpFill/>
          </p:spPr>
          <p:txBody>
            <a:bodyPr wrap="square" lIns="0" tIns="0" rIns="0" bIns="0" rtlCol="0"/>
            <a:lstStyle/>
            <a:p>
              <a:endParaRPr/>
            </a:p>
          </p:txBody>
        </p:sp>
        <p:sp>
          <p:nvSpPr>
            <p:cNvPr id="13" name="TextBox 12"/>
            <p:cNvSpPr txBox="1"/>
            <p:nvPr/>
          </p:nvSpPr>
          <p:spPr>
            <a:xfrm>
              <a:off x="55573" y="1932027"/>
              <a:ext cx="3399174" cy="553998"/>
            </a:xfrm>
            <a:prstGeom prst="rect">
              <a:avLst/>
            </a:prstGeom>
            <a:noFill/>
          </p:spPr>
          <p:txBody>
            <a:bodyPr wrap="square" rtlCol="0">
              <a:spAutoFit/>
            </a:bodyPr>
            <a:lstStyle/>
            <a:p>
              <a:pPr algn="ctr"/>
              <a:r>
                <a:rPr lang="en-US" sz="3000" dirty="0" smtClean="0">
                  <a:solidFill>
                    <a:schemeClr val="bg1"/>
                  </a:solidFill>
                  <a:latin typeface="Al Bayan Plain" charset="-78"/>
                  <a:ea typeface="Al Bayan Plain" charset="-78"/>
                  <a:cs typeface="Al Bayan Plain" charset="-78"/>
                </a:rPr>
                <a:t>HIP to fund sites for David Lloyd Adventure Parks </a:t>
              </a:r>
              <a:endParaRPr lang="en-US" sz="3000" dirty="0">
                <a:solidFill>
                  <a:schemeClr val="bg1"/>
                </a:solidFill>
                <a:latin typeface="Al Bayan Plain" charset="-78"/>
                <a:ea typeface="Al Bayan Plain" charset="-78"/>
                <a:cs typeface="Al Bayan Plain" charset="-78"/>
              </a:endParaRPr>
            </a:p>
          </p:txBody>
        </p:sp>
      </p:grpSp>
      <p:sp>
        <p:nvSpPr>
          <p:cNvPr id="18" name="object 3"/>
          <p:cNvSpPr/>
          <p:nvPr/>
        </p:nvSpPr>
        <p:spPr>
          <a:xfrm>
            <a:off x="451104" y="698182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99" y="1724026"/>
            <a:ext cx="4876799" cy="4190999"/>
          </a:xfrm>
          <a:prstGeom prst="rect">
            <a:avLst/>
          </a:prstGeom>
        </p:spPr>
      </p:pic>
      <p:sp>
        <p:nvSpPr>
          <p:cNvPr id="19"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grpSp>
        <p:nvGrpSpPr>
          <p:cNvPr id="20" name="Group 19"/>
          <p:cNvGrpSpPr/>
          <p:nvPr/>
        </p:nvGrpSpPr>
        <p:grpSpPr>
          <a:xfrm>
            <a:off x="3822700" y="5915025"/>
            <a:ext cx="6868063" cy="978932"/>
            <a:chOff x="114662" y="2020590"/>
            <a:chExt cx="3631837" cy="978932"/>
          </a:xfrm>
          <a:solidFill>
            <a:schemeClr val="accent1"/>
          </a:solidFill>
        </p:grpSpPr>
        <p:sp>
          <p:nvSpPr>
            <p:cNvPr id="21" name="object 7"/>
            <p:cNvSpPr/>
            <p:nvPr/>
          </p:nvSpPr>
          <p:spPr>
            <a:xfrm>
              <a:off x="114662" y="2020590"/>
              <a:ext cx="3631837" cy="790955"/>
            </a:xfrm>
            <a:prstGeom prst="rect">
              <a:avLst/>
            </a:prstGeom>
            <a:grpFill/>
          </p:spPr>
          <p:txBody>
            <a:bodyPr wrap="square" lIns="0" tIns="0" rIns="0" bIns="0" rtlCol="0"/>
            <a:lstStyle/>
            <a:p>
              <a:endParaRPr/>
            </a:p>
          </p:txBody>
        </p:sp>
        <p:sp>
          <p:nvSpPr>
            <p:cNvPr id="22" name="TextBox 21"/>
            <p:cNvSpPr txBox="1"/>
            <p:nvPr/>
          </p:nvSpPr>
          <p:spPr>
            <a:xfrm>
              <a:off x="194925" y="2168525"/>
              <a:ext cx="3493638" cy="830997"/>
            </a:xfrm>
            <a:prstGeom prst="rect">
              <a:avLst/>
            </a:prstGeom>
            <a:no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30 year minimum contract premium with 8% yield</a:t>
              </a:r>
              <a:endParaRPr lang="en-US" sz="2400" dirty="0">
                <a:solidFill>
                  <a:schemeClr val="bg1"/>
                </a:solidFill>
                <a:latin typeface="Al Bayan Plain" charset="-78"/>
                <a:ea typeface="Al Bayan Plain" charset="-78"/>
                <a:cs typeface="Al Bayan Plain" charset="-78"/>
              </a:endParaRPr>
            </a:p>
          </p:txBody>
        </p:sp>
      </p:grpSp>
      <p:sp>
        <p:nvSpPr>
          <p:cNvPr id="23" name="Content Placeholder 6"/>
          <p:cNvSpPr txBox="1">
            <a:spLocks/>
          </p:cNvSpPr>
          <p:nvPr/>
        </p:nvSpPr>
        <p:spPr>
          <a:xfrm>
            <a:off x="5999431" y="2486025"/>
            <a:ext cx="4038599" cy="2982868"/>
          </a:xfrm>
          <a:prstGeom prst="rect">
            <a:avLst/>
          </a:prstGeom>
        </p:spPr>
        <p:txBody>
          <a:bodyPr wrap="square" lIns="0" tIns="0" rIns="0" bIns="0">
            <a:spAutoFit/>
          </a:bodyPr>
          <a:lstStyle>
            <a:lvl1pPr marL="0" indent="0">
              <a:buNone/>
              <a:defRPr sz="2400" b="0" i="0">
                <a:solidFill>
                  <a:schemeClr val="tx1">
                    <a:tint val="75000"/>
                  </a:schemeClr>
                </a:solidFill>
                <a:latin typeface="+mn-lt"/>
                <a:ea typeface="+mn-ea"/>
                <a:cs typeface="+mn-cs"/>
              </a:defRPr>
            </a:lvl1pPr>
            <a:lvl2pPr marL="457200" indent="0">
              <a:buNone/>
              <a:defRPr sz="2000">
                <a:solidFill>
                  <a:schemeClr val="tx1">
                    <a:tint val="75000"/>
                  </a:schemeClr>
                </a:solidFill>
                <a:latin typeface="+mn-lt"/>
                <a:ea typeface="+mn-ea"/>
                <a:cs typeface="+mn-cs"/>
              </a:defRPr>
            </a:lvl2pPr>
            <a:lvl3pPr marL="914400" indent="0">
              <a:buNone/>
              <a:defRPr sz="1800">
                <a:solidFill>
                  <a:schemeClr val="tx1">
                    <a:tint val="75000"/>
                  </a:schemeClr>
                </a:solidFill>
                <a:latin typeface="+mn-lt"/>
                <a:ea typeface="+mn-ea"/>
                <a:cs typeface="+mn-cs"/>
              </a:defRPr>
            </a:lvl3pPr>
            <a:lvl4pPr marL="1371600" indent="0">
              <a:buNone/>
              <a:defRPr sz="1600">
                <a:solidFill>
                  <a:schemeClr val="tx1">
                    <a:tint val="75000"/>
                  </a:schemeClr>
                </a:solidFill>
                <a:latin typeface="+mn-lt"/>
                <a:ea typeface="+mn-ea"/>
                <a:cs typeface="+mn-cs"/>
              </a:defRPr>
            </a:lvl4pPr>
            <a:lvl5pPr marL="1828800" indent="0">
              <a:buNone/>
              <a:defRPr sz="1600">
                <a:solidFill>
                  <a:schemeClr val="tx1">
                    <a:tint val="75000"/>
                  </a:schemeClr>
                </a:solidFill>
                <a:latin typeface="+mn-lt"/>
                <a:ea typeface="+mn-ea"/>
                <a:cs typeface="+mn-cs"/>
              </a:defRPr>
            </a:lvl5pPr>
            <a:lvl6pPr marL="2286000" indent="0">
              <a:buNone/>
              <a:defRPr sz="1600">
                <a:solidFill>
                  <a:schemeClr val="tx1">
                    <a:tint val="75000"/>
                  </a:schemeClr>
                </a:solidFill>
                <a:latin typeface="+mn-lt"/>
                <a:ea typeface="+mn-ea"/>
                <a:cs typeface="+mn-cs"/>
              </a:defRPr>
            </a:lvl6pPr>
            <a:lvl7pPr marL="2743200" indent="0">
              <a:buNone/>
              <a:defRPr sz="1600">
                <a:solidFill>
                  <a:schemeClr val="tx1">
                    <a:tint val="75000"/>
                  </a:schemeClr>
                </a:solidFill>
                <a:latin typeface="+mn-lt"/>
                <a:ea typeface="+mn-ea"/>
                <a:cs typeface="+mn-cs"/>
              </a:defRPr>
            </a:lvl7pPr>
            <a:lvl8pPr marL="3200400" indent="0">
              <a:buNone/>
              <a:defRPr sz="1600">
                <a:solidFill>
                  <a:schemeClr val="tx1">
                    <a:tint val="75000"/>
                  </a:schemeClr>
                </a:solidFill>
                <a:latin typeface="+mn-lt"/>
                <a:ea typeface="+mn-ea"/>
                <a:cs typeface="+mn-cs"/>
              </a:defRPr>
            </a:lvl8pPr>
            <a:lvl9pPr marL="3657600" indent="0">
              <a:buNone/>
              <a:defRPr sz="1600">
                <a:solidFill>
                  <a:schemeClr val="tx1">
                    <a:tint val="75000"/>
                  </a:schemeClr>
                </a:solidFill>
                <a:latin typeface="+mn-lt"/>
                <a:ea typeface="+mn-ea"/>
                <a:cs typeface="+mn-cs"/>
              </a:defRPr>
            </a:lvl9pPr>
          </a:lstStyle>
          <a:p>
            <a:pPr defTabSz="914400">
              <a:lnSpc>
                <a:spcPts val="3500"/>
              </a:lnSpc>
            </a:pPr>
            <a:r>
              <a:rPr lang="en-US" b="1" kern="0" dirty="0" smtClean="0">
                <a:solidFill>
                  <a:schemeClr val="tx1"/>
                </a:solidFill>
                <a:latin typeface="Arial" charset="0"/>
                <a:ea typeface="Arial" charset="0"/>
                <a:cs typeface="Arial" charset="0"/>
              </a:rPr>
              <a:t>First David Lloyd </a:t>
            </a:r>
          </a:p>
          <a:p>
            <a:pPr defTabSz="914400">
              <a:lnSpc>
                <a:spcPts val="3500"/>
              </a:lnSpc>
            </a:pPr>
            <a:r>
              <a:rPr lang="en-US" b="1" kern="0" dirty="0" smtClean="0">
                <a:solidFill>
                  <a:schemeClr val="tx1"/>
                </a:solidFill>
                <a:latin typeface="Arial" charset="0"/>
                <a:ea typeface="Arial" charset="0"/>
                <a:cs typeface="Arial" charset="0"/>
              </a:rPr>
              <a:t>Adventure Park: </a:t>
            </a:r>
          </a:p>
          <a:p>
            <a:pPr defTabSz="914400">
              <a:lnSpc>
                <a:spcPts val="3500"/>
              </a:lnSpc>
            </a:pPr>
            <a:endParaRPr lang="en-US" b="1" kern="0" dirty="0" smtClean="0">
              <a:solidFill>
                <a:schemeClr val="tx1"/>
              </a:solidFill>
              <a:latin typeface="Arial" charset="0"/>
              <a:ea typeface="Arial" charset="0"/>
              <a:cs typeface="Arial" charset="0"/>
            </a:endParaRPr>
          </a:p>
          <a:p>
            <a:pPr defTabSz="914400">
              <a:lnSpc>
                <a:spcPts val="3500"/>
              </a:lnSpc>
            </a:pPr>
            <a:r>
              <a:rPr lang="en-US" b="1" kern="0" dirty="0" smtClean="0">
                <a:solidFill>
                  <a:schemeClr val="tx1"/>
                </a:solidFill>
                <a:latin typeface="Arial" charset="0"/>
                <a:ea typeface="Arial" charset="0"/>
                <a:cs typeface="Arial" charset="0"/>
              </a:rPr>
              <a:t>MegaJump in North London</a:t>
            </a:r>
          </a:p>
          <a:p>
            <a:pPr defTabSz="914400"/>
            <a:endParaRPr lang="en-US" kern="0" dirty="0" smtClean="0">
              <a:solidFill>
                <a:schemeClr val="tx1"/>
              </a:solidFill>
              <a:latin typeface="Arial" charset="0"/>
              <a:ea typeface="Arial" charset="0"/>
              <a:cs typeface="Arial" charset="0"/>
            </a:endParaRPr>
          </a:p>
          <a:p>
            <a:pPr defTabSz="914400"/>
            <a:endParaRPr lang="en-US" kern="0" dirty="0"/>
          </a:p>
        </p:txBody>
      </p:sp>
    </p:spTree>
    <p:extLst>
      <p:ext uri="{BB962C8B-B14F-4D97-AF65-F5344CB8AC3E}">
        <p14:creationId xmlns:p14="http://schemas.microsoft.com/office/powerpoint/2010/main" val="334112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pic>
        <p:nvPicPr>
          <p:cNvPr id="5" name="Content Placeholder 4"/>
          <p:cNvPicPr>
            <a:picLocks noGrp="1" noChangeAspect="1"/>
          </p:cNvPicPr>
          <p:nvPr>
            <p:ph idx="1"/>
          </p:nvPr>
        </p:nvPicPr>
        <p:blipFill>
          <a:blip r:embed="rId2"/>
          <a:stretch>
            <a:fillRect/>
          </a:stretch>
        </p:blipFill>
        <p:spPr>
          <a:xfrm>
            <a:off x="250715" y="1508905"/>
            <a:ext cx="10048985" cy="6699324"/>
          </a:xfrm>
          <a:prstGeom prst="rect">
            <a:avLst/>
          </a:prstGeom>
        </p:spPr>
      </p:pic>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969824"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MegaJump, Borehamwood, London</a:t>
              </a:r>
              <a:endParaRPr lang="en-US" sz="2400" dirty="0">
                <a:solidFill>
                  <a:schemeClr val="bg1"/>
                </a:solidFill>
              </a:endParaRPr>
            </a:p>
          </p:txBody>
        </p:sp>
      </p:grpSp>
      <p:pic>
        <p:nvPicPr>
          <p:cNvPr id="25" name="Picture 24"/>
          <p:cNvPicPr>
            <a:picLocks noChangeAspect="1"/>
          </p:cNvPicPr>
          <p:nvPr/>
        </p:nvPicPr>
        <p:blipFill>
          <a:blip r:embed="rId3"/>
          <a:stretch>
            <a:fillRect/>
          </a:stretch>
        </p:blipFill>
        <p:spPr>
          <a:xfrm>
            <a:off x="7251700" y="423003"/>
            <a:ext cx="2603500" cy="1143000"/>
          </a:xfrm>
          <a:prstGeom prst="rect">
            <a:avLst/>
          </a:prstGeom>
        </p:spPr>
      </p:pic>
      <p:grpSp>
        <p:nvGrpSpPr>
          <p:cNvPr id="19" name="Group 18"/>
          <p:cNvGrpSpPr/>
          <p:nvPr/>
        </p:nvGrpSpPr>
        <p:grpSpPr>
          <a:xfrm>
            <a:off x="4279900" y="6495670"/>
            <a:ext cx="6413500" cy="790955"/>
            <a:chOff x="-59425" y="1237504"/>
            <a:chExt cx="3631837" cy="790955"/>
          </a:xfrm>
          <a:solidFill>
            <a:schemeClr val="accent1"/>
          </a:solidFill>
        </p:grpSpPr>
        <p:sp>
          <p:nvSpPr>
            <p:cNvPr id="20" name="object 7"/>
            <p:cNvSpPr/>
            <p:nvPr/>
          </p:nvSpPr>
          <p:spPr>
            <a:xfrm>
              <a:off x="-59425" y="1237504"/>
              <a:ext cx="3631837" cy="790955"/>
            </a:xfrm>
            <a:prstGeom prst="rect">
              <a:avLst/>
            </a:prstGeom>
            <a:grpFill/>
          </p:spPr>
          <p:txBody>
            <a:bodyPr wrap="square" lIns="0" tIns="0" rIns="0" bIns="0" rtlCol="0"/>
            <a:lstStyle/>
            <a:p>
              <a:endParaRPr/>
            </a:p>
          </p:txBody>
        </p:sp>
        <p:sp>
          <p:nvSpPr>
            <p:cNvPr id="21" name="TextBox 20"/>
            <p:cNvSpPr txBox="1"/>
            <p:nvPr/>
          </p:nvSpPr>
          <p:spPr>
            <a:xfrm>
              <a:off x="56906" y="1397887"/>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The </a:t>
              </a:r>
              <a:r>
                <a:rPr lang="en-US" sz="2400" dirty="0">
                  <a:solidFill>
                    <a:schemeClr val="bg1"/>
                  </a:solidFill>
                  <a:latin typeface="Al Bayan Plain" charset="-78"/>
                  <a:ea typeface="Al Bayan Plain" charset="-78"/>
                  <a:cs typeface="Al Bayan Plain" charset="-78"/>
                </a:rPr>
                <a:t>u</a:t>
              </a:r>
              <a:r>
                <a:rPr lang="en-US" sz="2400" dirty="0" smtClean="0">
                  <a:solidFill>
                    <a:schemeClr val="bg1"/>
                  </a:solidFill>
                  <a:latin typeface="Al Bayan Plain" charset="-78"/>
                  <a:ea typeface="Al Bayan Plain" charset="-78"/>
                  <a:cs typeface="Al Bayan Plain" charset="-78"/>
                </a:rPr>
                <a:t>ltimate </a:t>
              </a:r>
              <a:r>
                <a:rPr lang="en-US" sz="2400" dirty="0">
                  <a:solidFill>
                    <a:schemeClr val="bg1"/>
                  </a:solidFill>
                  <a:latin typeface="Al Bayan Plain" charset="-78"/>
                  <a:ea typeface="Al Bayan Plain" charset="-78"/>
                  <a:cs typeface="Al Bayan Plain" charset="-78"/>
                </a:rPr>
                <a:t>f</a:t>
              </a:r>
              <a:r>
                <a:rPr lang="en-US" sz="2400" dirty="0" smtClean="0">
                  <a:solidFill>
                    <a:schemeClr val="bg1"/>
                  </a:solidFill>
                  <a:latin typeface="Al Bayan Plain" charset="-78"/>
                  <a:ea typeface="Al Bayan Plain" charset="-78"/>
                  <a:cs typeface="Al Bayan Plain" charset="-78"/>
                </a:rPr>
                <a:t>amily </a:t>
              </a:r>
              <a:r>
                <a:rPr lang="en-US" sz="2400" dirty="0">
                  <a:solidFill>
                    <a:schemeClr val="bg1"/>
                  </a:solidFill>
                  <a:latin typeface="Al Bayan Plain" charset="-78"/>
                  <a:ea typeface="Al Bayan Plain" charset="-78"/>
                  <a:cs typeface="Al Bayan Plain" charset="-78"/>
                </a:rPr>
                <a:t>t</a:t>
              </a:r>
              <a:r>
                <a:rPr lang="en-US" sz="2400" dirty="0" smtClean="0">
                  <a:solidFill>
                    <a:schemeClr val="bg1"/>
                  </a:solidFill>
                  <a:latin typeface="Al Bayan Plain" charset="-78"/>
                  <a:ea typeface="Al Bayan Plain" charset="-78"/>
                  <a:cs typeface="Al Bayan Plain" charset="-78"/>
                </a:rPr>
                <a:t>rampoline destination</a:t>
              </a:r>
              <a:endParaRPr lang="en-US" sz="2400" dirty="0">
                <a:solidFill>
                  <a:schemeClr val="bg1"/>
                </a:solidFill>
                <a:latin typeface="Al Bayan Plain" charset="-78"/>
                <a:ea typeface="Al Bayan Plain" charset="-78"/>
                <a:cs typeface="Al Bayan Plain" charset="-78"/>
              </a:endParaRPr>
            </a:p>
          </p:txBody>
        </p:sp>
      </p:grpSp>
      <p:sp>
        <p:nvSpPr>
          <p:cNvPr id="7" name="Footer Placeholder 6"/>
          <p:cNvSpPr>
            <a:spLocks noGrp="1"/>
          </p:cNvSpPr>
          <p:nvPr>
            <p:ph type="ftr" sz="quarter" idx="4294967295"/>
          </p:nvPr>
        </p:nvSpPr>
        <p:spPr>
          <a:xfrm>
            <a:off x="-215900" y="7113587"/>
            <a:ext cx="2708366" cy="401638"/>
          </a:xfrm>
          <a:prstGeom prst="rect">
            <a:avLst/>
          </a:prstGeom>
        </p:spPr>
        <p:txBody>
          <a:bodyPr/>
          <a:lstStyle/>
          <a:p>
            <a:r>
              <a:rPr lang="en-US" dirty="0" smtClean="0"/>
              <a:t>Private &amp; Confidential</a:t>
            </a:r>
            <a:endParaRPr lang="en-US" dirty="0"/>
          </a:p>
        </p:txBody>
      </p:sp>
      <p:sp>
        <p:nvSpPr>
          <p:cNvPr id="6" name="TextBox 5"/>
          <p:cNvSpPr txBox="1"/>
          <p:nvPr/>
        </p:nvSpPr>
        <p:spPr>
          <a:xfrm>
            <a:off x="5880100" y="1713738"/>
            <a:ext cx="4419600" cy="769441"/>
          </a:xfrm>
          <a:prstGeom prst="rect">
            <a:avLst/>
          </a:prstGeom>
          <a:noFill/>
          <a:ln>
            <a:solidFill>
              <a:schemeClr val="tx1"/>
            </a:solidFill>
          </a:ln>
        </p:spPr>
        <p:txBody>
          <a:bodyPr wrap="square" rtlCol="0">
            <a:spAutoFit/>
          </a:bodyPr>
          <a:lstStyle/>
          <a:p>
            <a:r>
              <a:rPr lang="en-US" sz="2200" b="1" dirty="0">
                <a:solidFill>
                  <a:schemeClr val="bg1"/>
                </a:solidFill>
                <a:effectLst>
                  <a:glow>
                    <a:schemeClr val="accent1">
                      <a:alpha val="47000"/>
                    </a:schemeClr>
                  </a:glow>
                </a:effectLst>
                <a:latin typeface="Arial" charset="0"/>
                <a:ea typeface="Arial" charset="0"/>
                <a:cs typeface="Arial" charset="0"/>
              </a:rPr>
              <a:t>Over 100 connected trampolines – fun for </a:t>
            </a:r>
            <a:r>
              <a:rPr lang="en-US" sz="2200" b="1" dirty="0" smtClean="0">
                <a:solidFill>
                  <a:schemeClr val="bg1"/>
                </a:solidFill>
                <a:effectLst>
                  <a:glow>
                    <a:schemeClr val="accent1">
                      <a:alpha val="47000"/>
                    </a:schemeClr>
                  </a:glow>
                </a:effectLst>
                <a:latin typeface="Arial" charset="0"/>
                <a:ea typeface="Arial" charset="0"/>
                <a:cs typeface="Arial" charset="0"/>
              </a:rPr>
              <a:t>everyone</a:t>
            </a:r>
            <a:endParaRPr lang="en-US" sz="2200" b="1" dirty="0">
              <a:solidFill>
                <a:schemeClr val="bg1"/>
              </a:solidFill>
              <a:effectLst>
                <a:glow>
                  <a:schemeClr val="accent1">
                    <a:alpha val="47000"/>
                  </a:schemeClr>
                </a:glow>
              </a:effectLst>
              <a:latin typeface="Arial" charset="0"/>
              <a:ea typeface="Arial" charset="0"/>
              <a:cs typeface="Arial" charset="0"/>
            </a:endParaRPr>
          </a:p>
        </p:txBody>
      </p:sp>
      <p:grpSp>
        <p:nvGrpSpPr>
          <p:cNvPr id="16" name="Group 15"/>
          <p:cNvGrpSpPr/>
          <p:nvPr/>
        </p:nvGrpSpPr>
        <p:grpSpPr>
          <a:xfrm>
            <a:off x="0" y="593821"/>
            <a:ext cx="6413500" cy="790955"/>
            <a:chOff x="0" y="593821"/>
            <a:chExt cx="3132328" cy="790955"/>
          </a:xfrm>
          <a:solidFill>
            <a:schemeClr val="accent1"/>
          </a:solidFill>
        </p:grpSpPr>
        <p:sp>
          <p:nvSpPr>
            <p:cNvPr id="17" name="object 7"/>
            <p:cNvSpPr/>
            <p:nvPr/>
          </p:nvSpPr>
          <p:spPr>
            <a:xfrm>
              <a:off x="0" y="593821"/>
              <a:ext cx="3132328" cy="790955"/>
            </a:xfrm>
            <a:prstGeom prst="rect">
              <a:avLst/>
            </a:prstGeom>
            <a:grpFill/>
          </p:spPr>
          <p:txBody>
            <a:bodyPr wrap="square" lIns="0" tIns="0" rIns="0" bIns="0" rtlCol="0"/>
            <a:lstStyle/>
            <a:p>
              <a:endParaRPr/>
            </a:p>
          </p:txBody>
        </p:sp>
        <p:sp>
          <p:nvSpPr>
            <p:cNvPr id="18" name="TextBox 17"/>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David Lloyd’s MegaJump Adventure Parks</a:t>
              </a:r>
              <a:endParaRPr lang="en-US" sz="2400" dirty="0">
                <a:solidFill>
                  <a:schemeClr val="bg1"/>
                </a:solidFill>
              </a:endParaRPr>
            </a:p>
          </p:txBody>
        </p:sp>
      </p:grpSp>
    </p:spTree>
    <p:extLst>
      <p:ext uri="{BB962C8B-B14F-4D97-AF65-F5344CB8AC3E}">
        <p14:creationId xmlns:p14="http://schemas.microsoft.com/office/powerpoint/2010/main" val="95553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13738"/>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3" name="object 3"/>
          <p:cNvSpPr/>
          <p:nvPr/>
        </p:nvSpPr>
        <p:spPr>
          <a:xfrm>
            <a:off x="451104" y="7111745"/>
            <a:ext cx="9789160" cy="0"/>
          </a:xfrm>
          <a:custGeom>
            <a:avLst/>
            <a:gdLst/>
            <a:ahLst/>
            <a:cxnLst/>
            <a:rect l="l" t="t" r="r" b="b"/>
            <a:pathLst>
              <a:path w="9789160">
                <a:moveTo>
                  <a:pt x="0" y="0"/>
                </a:moveTo>
                <a:lnTo>
                  <a:pt x="9788652" y="0"/>
                </a:lnTo>
              </a:path>
            </a:pathLst>
          </a:custGeom>
          <a:ln w="57150">
            <a:solidFill>
              <a:srgbClr val="00B0F0"/>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solidFill>
                  <a:srgbClr val="FFFFFF"/>
                </a:solidFill>
              </a:rPr>
              <a:t>Fund</a:t>
            </a:r>
            <a:r>
              <a:rPr spc="-100" dirty="0">
                <a:solidFill>
                  <a:srgbClr val="FFFFFF"/>
                </a:solidFill>
              </a:rPr>
              <a:t> </a:t>
            </a:r>
            <a:r>
              <a:rPr spc="-5" dirty="0">
                <a:solidFill>
                  <a:srgbClr val="FFFFFF"/>
                </a:solidFill>
              </a:rPr>
              <a:t>II</a:t>
            </a:r>
          </a:p>
        </p:txBody>
      </p:sp>
      <p:sp>
        <p:nvSpPr>
          <p:cNvPr id="7" name="Content Placeholder 6"/>
          <p:cNvSpPr>
            <a:spLocks noGrp="1"/>
          </p:cNvSpPr>
          <p:nvPr>
            <p:ph idx="1"/>
          </p:nvPr>
        </p:nvSpPr>
        <p:spPr/>
        <p:txBody>
          <a:bodyPr/>
          <a:lstStyle/>
          <a:p>
            <a:endParaRPr lang="en-US" dirty="0" smtClean="0"/>
          </a:p>
          <a:p>
            <a:endParaRPr lang="en-US" dirty="0" smtClean="0"/>
          </a:p>
        </p:txBody>
      </p:sp>
      <p:sp>
        <p:nvSpPr>
          <p:cNvPr id="4" name="TextBox 3"/>
          <p:cNvSpPr txBox="1"/>
          <p:nvPr/>
        </p:nvSpPr>
        <p:spPr>
          <a:xfrm>
            <a:off x="88900" y="717950"/>
            <a:ext cx="2971800" cy="461665"/>
          </a:xfrm>
          <a:prstGeom prst="rect">
            <a:avLst/>
          </a:prstGeom>
          <a:noFill/>
        </p:spPr>
        <p:txBody>
          <a:bodyPr wrap="square" rtlCol="0">
            <a:spAutoFit/>
          </a:bodyPr>
          <a:lstStyle/>
          <a:p>
            <a:r>
              <a:rPr lang="en-US" sz="2400" dirty="0" smtClean="0">
                <a:solidFill>
                  <a:schemeClr val="bg1"/>
                </a:solidFill>
              </a:rPr>
              <a:t>David Lloyd</a:t>
            </a:r>
            <a:endParaRPr lang="en-US" sz="2400" dirty="0">
              <a:solidFill>
                <a:schemeClr val="bg1"/>
              </a:solidFill>
            </a:endParaRPr>
          </a:p>
        </p:txBody>
      </p:sp>
      <p:grpSp>
        <p:nvGrpSpPr>
          <p:cNvPr id="22" name="Group 21"/>
          <p:cNvGrpSpPr/>
          <p:nvPr/>
        </p:nvGrpSpPr>
        <p:grpSpPr>
          <a:xfrm>
            <a:off x="0" y="593821"/>
            <a:ext cx="6413500" cy="790955"/>
            <a:chOff x="0" y="593821"/>
            <a:chExt cx="3132328" cy="790955"/>
          </a:xfrm>
          <a:solidFill>
            <a:schemeClr val="accent1"/>
          </a:solidFill>
        </p:grpSpPr>
        <p:sp>
          <p:nvSpPr>
            <p:cNvPr id="23" name="object 7"/>
            <p:cNvSpPr/>
            <p:nvPr/>
          </p:nvSpPr>
          <p:spPr>
            <a:xfrm>
              <a:off x="0" y="593821"/>
              <a:ext cx="3132328" cy="790955"/>
            </a:xfrm>
            <a:prstGeom prst="rect">
              <a:avLst/>
            </a:prstGeom>
            <a:grpFill/>
          </p:spPr>
          <p:txBody>
            <a:bodyPr wrap="square" lIns="0" tIns="0" rIns="0" bIns="0" rtlCol="0"/>
            <a:lstStyle/>
            <a:p>
              <a:endParaRPr/>
            </a:p>
          </p:txBody>
        </p:sp>
        <p:sp>
          <p:nvSpPr>
            <p:cNvPr id="24" name="TextBox 23"/>
            <p:cNvSpPr txBox="1"/>
            <p:nvPr/>
          </p:nvSpPr>
          <p:spPr>
            <a:xfrm>
              <a:off x="88900" y="717950"/>
              <a:ext cx="2971800" cy="461665"/>
            </a:xfrm>
            <a:prstGeom prst="rect">
              <a:avLst/>
            </a:prstGeom>
            <a:grpFill/>
          </p:spPr>
          <p:txBody>
            <a:bodyPr wrap="square" rtlCol="0">
              <a:spAutoFit/>
            </a:bodyPr>
            <a:lstStyle/>
            <a:p>
              <a:r>
                <a:rPr lang="en-US" sz="2400" dirty="0" smtClean="0">
                  <a:solidFill>
                    <a:schemeClr val="bg1"/>
                  </a:solidFill>
                </a:rPr>
                <a:t>David Lloyd’s MegaJump Adventure Parks</a:t>
              </a:r>
              <a:endParaRPr lang="en-US" sz="2400" dirty="0">
                <a:solidFill>
                  <a:schemeClr val="bg1"/>
                </a:solidFill>
              </a:endParaRPr>
            </a:p>
          </p:txBody>
        </p:sp>
      </p:grpSp>
      <p:pic>
        <p:nvPicPr>
          <p:cNvPr id="25" name="Picture 24"/>
          <p:cNvPicPr>
            <a:picLocks noChangeAspect="1"/>
          </p:cNvPicPr>
          <p:nvPr/>
        </p:nvPicPr>
        <p:blipFill>
          <a:blip r:embed="rId2"/>
          <a:stretch>
            <a:fillRect/>
          </a:stretch>
        </p:blipFill>
        <p:spPr>
          <a:xfrm>
            <a:off x="7251700" y="423003"/>
            <a:ext cx="2603500" cy="1143000"/>
          </a:xfrm>
          <a:prstGeom prst="rect">
            <a:avLst/>
          </a:prstGeom>
        </p:spPr>
      </p:pic>
      <p:grpSp>
        <p:nvGrpSpPr>
          <p:cNvPr id="19" name="Group 18"/>
          <p:cNvGrpSpPr/>
          <p:nvPr/>
        </p:nvGrpSpPr>
        <p:grpSpPr>
          <a:xfrm>
            <a:off x="5349304" y="5915025"/>
            <a:ext cx="5407596" cy="790955"/>
            <a:chOff x="114662" y="2020590"/>
            <a:chExt cx="3631837" cy="790955"/>
          </a:xfrm>
          <a:solidFill>
            <a:schemeClr val="accent1"/>
          </a:solidFill>
        </p:grpSpPr>
        <p:sp>
          <p:nvSpPr>
            <p:cNvPr id="20" name="object 7"/>
            <p:cNvSpPr/>
            <p:nvPr/>
          </p:nvSpPr>
          <p:spPr>
            <a:xfrm>
              <a:off x="114662" y="2020590"/>
              <a:ext cx="3631837" cy="790955"/>
            </a:xfrm>
            <a:prstGeom prst="rect">
              <a:avLst/>
            </a:prstGeom>
            <a:grpFill/>
          </p:spPr>
          <p:txBody>
            <a:bodyPr wrap="square" lIns="0" tIns="0" rIns="0" bIns="0" rtlCol="0"/>
            <a:lstStyle/>
            <a:p>
              <a:endParaRPr/>
            </a:p>
          </p:txBody>
        </p:sp>
        <p:sp>
          <p:nvSpPr>
            <p:cNvPr id="21" name="TextBox 20"/>
            <p:cNvSpPr txBox="1"/>
            <p:nvPr/>
          </p:nvSpPr>
          <p:spPr>
            <a:xfrm>
              <a:off x="194926" y="2168525"/>
              <a:ext cx="3399174" cy="461665"/>
            </a:xfrm>
            <a:prstGeom prst="rect">
              <a:avLst/>
            </a:prstGeom>
            <a:grpFill/>
          </p:spPr>
          <p:txBody>
            <a:bodyPr wrap="square" rtlCol="0">
              <a:spAutoFit/>
            </a:bodyPr>
            <a:lstStyle/>
            <a:p>
              <a:r>
                <a:rPr lang="en-US" sz="2400" dirty="0" smtClean="0">
                  <a:solidFill>
                    <a:schemeClr val="bg1"/>
                  </a:solidFill>
                  <a:latin typeface="Al Bayan Plain" charset="-78"/>
                  <a:ea typeface="Al Bayan Plain" charset="-78"/>
                  <a:cs typeface="Al Bayan Plain" charset="-78"/>
                </a:rPr>
                <a:t>Investment covered in year one</a:t>
              </a:r>
              <a:endParaRPr lang="en-US" sz="2400" dirty="0">
                <a:solidFill>
                  <a:schemeClr val="bg1"/>
                </a:solidFill>
                <a:latin typeface="Al Bayan Plain" charset="-78"/>
                <a:ea typeface="Al Bayan Plain" charset="-78"/>
                <a:cs typeface="Al Bayan Plain" charset="-78"/>
              </a:endParaRPr>
            </a:p>
          </p:txBody>
        </p:sp>
      </p:grpSp>
      <p:pic>
        <p:nvPicPr>
          <p:cNvPr id="14" name="Picture 13"/>
          <p:cNvPicPr>
            <a:picLocks noChangeAspect="1"/>
          </p:cNvPicPr>
          <p:nvPr/>
        </p:nvPicPr>
        <p:blipFill>
          <a:blip r:embed="rId3"/>
          <a:stretch>
            <a:fillRect/>
          </a:stretch>
        </p:blipFill>
        <p:spPr>
          <a:xfrm>
            <a:off x="5346700" y="2191212"/>
            <a:ext cx="4883768" cy="3342813"/>
          </a:xfrm>
          <a:prstGeom prst="rect">
            <a:avLst/>
          </a:prstGeom>
        </p:spPr>
      </p:pic>
      <p:sp>
        <p:nvSpPr>
          <p:cNvPr id="5" name="TextBox 4"/>
          <p:cNvSpPr txBox="1"/>
          <p:nvPr/>
        </p:nvSpPr>
        <p:spPr>
          <a:xfrm>
            <a:off x="735012" y="2261999"/>
            <a:ext cx="4461719" cy="3798476"/>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highly cash generative business</a:t>
            </a:r>
          </a:p>
          <a:p>
            <a:pPr marL="342900" indent="-342900">
              <a:buFont typeface="Arial" charset="0"/>
              <a:buChar char="•"/>
            </a:pPr>
            <a:r>
              <a:rPr lang="en-US" sz="2400" dirty="0"/>
              <a:t>A post-revenue company</a:t>
            </a:r>
          </a:p>
          <a:p>
            <a:pPr marL="342900" indent="-342900">
              <a:buFont typeface="Arial" charset="0"/>
              <a:buChar char="•"/>
            </a:pPr>
            <a:r>
              <a:rPr lang="en-US" sz="2400" dirty="0"/>
              <a:t>With a jump start already</a:t>
            </a:r>
            <a:r>
              <a:rPr lang="is-IS" sz="2400" dirty="0" smtClean="0"/>
              <a:t>…</a:t>
            </a:r>
          </a:p>
          <a:p>
            <a:pPr marL="342900" indent="-342900">
              <a:buFont typeface="Arial" charset="0"/>
              <a:buChar char="•"/>
            </a:pPr>
            <a:endParaRPr lang="is-IS" sz="2400" dirty="0" smtClean="0"/>
          </a:p>
          <a:p>
            <a:pPr marL="342900" indent="-342900">
              <a:buFont typeface="Arial" charset="0"/>
              <a:buChar char="•"/>
            </a:pPr>
            <a:endParaRPr lang="en-US" sz="2400" dirty="0"/>
          </a:p>
          <a:p>
            <a:pPr algn="ctr"/>
            <a:r>
              <a:rPr lang="is-IS" sz="2400" b="1" dirty="0"/>
              <a:t>The MegaJump, Borehamwood, Trampoline Park</a:t>
            </a:r>
            <a:endParaRPr lang="en-US" sz="2400" b="1" dirty="0"/>
          </a:p>
          <a:p>
            <a:pPr marL="342900" indent="-342900">
              <a:lnSpc>
                <a:spcPts val="2480"/>
              </a:lnSpc>
              <a:buFont typeface="Arial" charset="0"/>
              <a:buChar char="•"/>
            </a:pPr>
            <a:endParaRPr lang="en-US" sz="2300" dirty="0">
              <a:latin typeface="Arial" charset="0"/>
              <a:ea typeface="Arial" charset="0"/>
              <a:cs typeface="Arial" charset="0"/>
            </a:endParaRPr>
          </a:p>
          <a:p>
            <a:endParaRPr lang="en-US" sz="2800" dirty="0"/>
          </a:p>
        </p:txBody>
      </p:sp>
      <p:sp>
        <p:nvSpPr>
          <p:cNvPr id="6" name="Footer Placeholder 5"/>
          <p:cNvSpPr>
            <a:spLocks noGrp="1"/>
          </p:cNvSpPr>
          <p:nvPr>
            <p:ph type="ftr" sz="quarter" idx="4294967295"/>
          </p:nvPr>
        </p:nvSpPr>
        <p:spPr>
          <a:xfrm>
            <a:off x="-215900" y="7113587"/>
            <a:ext cx="2708366" cy="401638"/>
          </a:xfrm>
          <a:prstGeom prst="rect">
            <a:avLst/>
          </a:prstGeom>
        </p:spPr>
        <p:txBody>
          <a:bodyPr/>
          <a:lstStyle/>
          <a:p>
            <a:r>
              <a:rPr lang="en-US" smtClean="0"/>
              <a:t>Private &amp; Confidential</a:t>
            </a:r>
            <a:endParaRPr lang="en-US"/>
          </a:p>
        </p:txBody>
      </p:sp>
    </p:spTree>
    <p:extLst>
      <p:ext uri="{BB962C8B-B14F-4D97-AF65-F5344CB8AC3E}">
        <p14:creationId xmlns:p14="http://schemas.microsoft.com/office/powerpoint/2010/main" val="1285341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4206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3718</TotalTime>
  <Words>1398</Words>
  <Application>Microsoft Macintosh PowerPoint</Application>
  <PresentationFormat>Custom</PresentationFormat>
  <Paragraphs>285</Paragraphs>
  <Slides>27</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Al Bayan Plain</vt:lpstr>
      <vt:lpstr>Arial</vt:lpstr>
      <vt:lpstr>Calibri</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 II</vt:lpstr>
      <vt:lpstr>Fund II</vt:lpstr>
      <vt:lpstr>Fund II</vt:lpstr>
      <vt:lpstr>Fund II</vt:lpstr>
      <vt:lpstr>PowerPoint Presentation</vt:lpstr>
      <vt:lpstr>Fund II</vt:lpstr>
      <vt:lpstr>Fund II</vt:lpstr>
      <vt:lpstr>Fund II</vt:lpstr>
      <vt:lpstr>Fund II</vt:lpstr>
      <vt:lpstr>Fund II</vt:lpstr>
      <vt:lpstr>Fund II</vt:lpstr>
      <vt:lpstr>Fund II</vt:lpstr>
      <vt:lpstr>Fund II</vt:lpstr>
      <vt:lpstr>Fund II</vt:lpstr>
      <vt:lpstr>Fund II</vt:lpstr>
      <vt:lpstr>Fund II</vt:lpstr>
      <vt:lpstr>Fund II</vt:lpstr>
      <vt:lpstr>Fund II</vt:lpstr>
      <vt:lpstr>Fund II</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Nikodem Lacki</cp:lastModifiedBy>
  <cp:revision>282</cp:revision>
  <dcterms:created xsi:type="dcterms:W3CDTF">2016-01-18T16:12:42Z</dcterms:created>
  <dcterms:modified xsi:type="dcterms:W3CDTF">2016-10-01T12:15:34Z</dcterms:modified>
</cp:coreProperties>
</file>